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ileron Bold" charset="1" panose="00000800000000000000"/>
      <p:regular r:id="rId20"/>
    </p:embeddedFont>
    <p:embeddedFont>
      <p:font typeface="TT Hoves Bold" charset="1" panose="02000003020000060003"/>
      <p:regular r:id="rId21"/>
    </p:embeddedFont>
    <p:embeddedFont>
      <p:font typeface="Aileron Bold Italics" charset="1" panose="00000800000000000000"/>
      <p:regular r:id="rId22"/>
    </p:embeddedFont>
    <p:embeddedFont>
      <p:font typeface="Aileron" charset="1" panose="00000500000000000000"/>
      <p:regular r:id="rId23"/>
    </p:embeddedFont>
    <p:embeddedFont>
      <p:font typeface="Aileron Italics"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9.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7.png" Type="http://schemas.openxmlformats.org/officeDocument/2006/relationships/image"/><Relationship Id="rId14"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24.png" Type="http://schemas.openxmlformats.org/officeDocument/2006/relationships/image"/><Relationship Id="rId14" Target="../media/image25.png" Type="http://schemas.openxmlformats.org/officeDocument/2006/relationships/image"/><Relationship Id="rId15"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9.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32286" y="3282569"/>
            <a:ext cx="13645760" cy="136457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416953">
            <a:off x="10718705" y="2337567"/>
            <a:ext cx="6258082" cy="8681733"/>
          </a:xfrm>
          <a:custGeom>
            <a:avLst/>
            <a:gdLst/>
            <a:ahLst/>
            <a:cxnLst/>
            <a:rect r="r" b="b" t="t" l="l"/>
            <a:pathLst>
              <a:path h="8681733" w="6258082">
                <a:moveTo>
                  <a:pt x="0" y="0"/>
                </a:moveTo>
                <a:lnTo>
                  <a:pt x="6258083" y="0"/>
                </a:lnTo>
                <a:lnTo>
                  <a:pt x="6258083" y="8681733"/>
                </a:lnTo>
                <a:lnTo>
                  <a:pt x="0" y="8681733"/>
                </a:lnTo>
                <a:lnTo>
                  <a:pt x="0" y="0"/>
                </a:lnTo>
                <a:close/>
              </a:path>
            </a:pathLst>
          </a:custGeom>
          <a:blipFill>
            <a:blip r:embed="rId4"/>
            <a:stretch>
              <a:fillRect l="0" t="0" r="0" b="0"/>
            </a:stretch>
          </a:blipFill>
        </p:spPr>
      </p:sp>
      <p:sp>
        <p:nvSpPr>
          <p:cNvPr name="Freeform 7" id="7"/>
          <p:cNvSpPr/>
          <p:nvPr/>
        </p:nvSpPr>
        <p:spPr>
          <a:xfrm flipH="false" flipV="false" rot="0">
            <a:off x="7010535" y="1437345"/>
            <a:ext cx="3205957" cy="3205957"/>
          </a:xfrm>
          <a:custGeom>
            <a:avLst/>
            <a:gdLst/>
            <a:ahLst/>
            <a:cxnLst/>
            <a:rect r="r" b="b" t="t" l="l"/>
            <a:pathLst>
              <a:path h="3205957" w="3205957">
                <a:moveTo>
                  <a:pt x="0" y="0"/>
                </a:moveTo>
                <a:lnTo>
                  <a:pt x="3205957" y="0"/>
                </a:lnTo>
                <a:lnTo>
                  <a:pt x="3205957" y="3205957"/>
                </a:lnTo>
                <a:lnTo>
                  <a:pt x="0" y="32059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7259300" y="9258300"/>
            <a:ext cx="627691" cy="594913"/>
            <a:chOff x="0" y="0"/>
            <a:chExt cx="165318" cy="156685"/>
          </a:xfrm>
        </p:grpSpPr>
        <p:sp>
          <p:nvSpPr>
            <p:cNvPr name="Freeform 10" id="10"/>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11" id="11"/>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01</a:t>
              </a:r>
            </a:p>
          </p:txBody>
        </p:sp>
      </p:grpSp>
      <p:grpSp>
        <p:nvGrpSpPr>
          <p:cNvPr name="Group 12" id="12"/>
          <p:cNvGrpSpPr/>
          <p:nvPr/>
        </p:nvGrpSpPr>
        <p:grpSpPr>
          <a:xfrm rot="0">
            <a:off x="16591623" y="3040324"/>
            <a:ext cx="1156113" cy="11561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5" id="15"/>
          <p:cNvGrpSpPr/>
          <p:nvPr/>
        </p:nvGrpSpPr>
        <p:grpSpPr>
          <a:xfrm rot="0">
            <a:off x="6189648" y="8531187"/>
            <a:ext cx="2644051" cy="26440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8" id="18"/>
          <p:cNvGrpSpPr/>
          <p:nvPr/>
        </p:nvGrpSpPr>
        <p:grpSpPr>
          <a:xfrm rot="0">
            <a:off x="6499949" y="1154288"/>
            <a:ext cx="1183488" cy="11834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0" id="20"/>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21" id="21"/>
          <p:cNvSpPr txBox="true"/>
          <p:nvPr/>
        </p:nvSpPr>
        <p:spPr>
          <a:xfrm rot="0">
            <a:off x="2862996" y="2735942"/>
            <a:ext cx="7936490" cy="2238080"/>
          </a:xfrm>
          <a:prstGeom prst="rect">
            <a:avLst/>
          </a:prstGeom>
        </p:spPr>
        <p:txBody>
          <a:bodyPr anchor="t" rtlCol="false" tIns="0" lIns="0" bIns="0" rIns="0">
            <a:spAutoFit/>
          </a:bodyPr>
          <a:lstStyle/>
          <a:p>
            <a:pPr algn="l">
              <a:lnSpc>
                <a:spcPts val="8840"/>
              </a:lnSpc>
            </a:pPr>
            <a:r>
              <a:rPr lang="en-US" sz="7621" b="true">
                <a:solidFill>
                  <a:srgbClr val="000000"/>
                </a:solidFill>
                <a:latin typeface="TT Hoves Bold"/>
                <a:ea typeface="TT Hoves Bold"/>
                <a:cs typeface="TT Hoves Bold"/>
                <a:sym typeface="TT Hoves Bold"/>
              </a:rPr>
              <a:t> SISTEM SMART </a:t>
            </a:r>
          </a:p>
          <a:p>
            <a:pPr algn="l" marL="0" indent="0" lvl="0">
              <a:lnSpc>
                <a:spcPts val="8840"/>
              </a:lnSpc>
              <a:spcBef>
                <a:spcPct val="0"/>
              </a:spcBef>
            </a:pPr>
            <a:r>
              <a:rPr lang="en-US" b="true" sz="7621">
                <a:solidFill>
                  <a:srgbClr val="000000"/>
                </a:solidFill>
                <a:latin typeface="TT Hoves Bold"/>
                <a:ea typeface="TT Hoves Bold"/>
                <a:cs typeface="TT Hoves Bold"/>
                <a:sym typeface="TT Hoves Bold"/>
              </a:rPr>
              <a:t>     FARMING </a:t>
            </a:r>
          </a:p>
        </p:txBody>
      </p:sp>
      <p:sp>
        <p:nvSpPr>
          <p:cNvPr name="TextBox 22" id="22"/>
          <p:cNvSpPr txBox="true"/>
          <p:nvPr/>
        </p:nvSpPr>
        <p:spPr>
          <a:xfrm rot="0">
            <a:off x="1720846" y="6285110"/>
            <a:ext cx="5927443" cy="1919193"/>
          </a:xfrm>
          <a:prstGeom prst="rect">
            <a:avLst/>
          </a:prstGeom>
        </p:spPr>
        <p:txBody>
          <a:bodyPr anchor="t" rtlCol="false" tIns="0" lIns="0" bIns="0" rIns="0">
            <a:spAutoFit/>
          </a:bodyPr>
          <a:lstStyle/>
          <a:p>
            <a:pPr algn="l">
              <a:lnSpc>
                <a:spcPts val="3738"/>
              </a:lnSpc>
            </a:pPr>
            <a:r>
              <a:rPr lang="en-US" sz="3665" i="true" b="true">
                <a:solidFill>
                  <a:srgbClr val="000000"/>
                </a:solidFill>
                <a:latin typeface="Aileron Bold Italics"/>
                <a:ea typeface="Aileron Bold Italics"/>
                <a:cs typeface="Aileron Bold Italics"/>
                <a:sym typeface="Aileron Bold Italics"/>
              </a:rPr>
              <a:t>Nama  : ELYZA</a:t>
            </a:r>
          </a:p>
          <a:p>
            <a:pPr algn="l">
              <a:lnSpc>
                <a:spcPts val="3738"/>
              </a:lnSpc>
            </a:pPr>
            <a:r>
              <a:rPr lang="en-US" sz="3665" i="true" b="true">
                <a:solidFill>
                  <a:srgbClr val="000000"/>
                </a:solidFill>
                <a:latin typeface="Aileron Bold Italics"/>
                <a:ea typeface="Aileron Bold Italics"/>
                <a:cs typeface="Aileron Bold Italics"/>
                <a:sym typeface="Aileron Bold Italics"/>
              </a:rPr>
              <a:t>Nim      : 2400018106</a:t>
            </a:r>
          </a:p>
          <a:p>
            <a:pPr algn="l">
              <a:lnSpc>
                <a:spcPts val="3738"/>
              </a:lnSpc>
            </a:pPr>
            <a:r>
              <a:rPr lang="en-US" sz="3665" i="true" b="true">
                <a:solidFill>
                  <a:srgbClr val="000000"/>
                </a:solidFill>
                <a:latin typeface="Aileron Bold Italics"/>
                <a:ea typeface="Aileron Bold Italics"/>
                <a:cs typeface="Aileron Bold Italics"/>
                <a:sym typeface="Aileron Bold Italics"/>
              </a:rPr>
              <a:t>Kelas : B</a:t>
            </a:r>
          </a:p>
          <a:p>
            <a:pPr algn="l">
              <a:lnSpc>
                <a:spcPts val="3738"/>
              </a:lnSpc>
            </a:pPr>
          </a:p>
        </p:txBody>
      </p:sp>
      <p:sp>
        <p:nvSpPr>
          <p:cNvPr name="TextBox 23" id="23"/>
          <p:cNvSpPr txBox="true"/>
          <p:nvPr/>
        </p:nvSpPr>
        <p:spPr>
          <a:xfrm rot="0">
            <a:off x="1804649" y="1185201"/>
            <a:ext cx="1836563" cy="715848"/>
          </a:xfrm>
          <a:prstGeom prst="rect">
            <a:avLst/>
          </a:prstGeom>
        </p:spPr>
        <p:txBody>
          <a:bodyPr anchor="t" rtlCol="false" tIns="0" lIns="0" bIns="0" rIns="0">
            <a:spAutoFit/>
          </a:bodyPr>
          <a:lstStyle/>
          <a:p>
            <a:pPr algn="l">
              <a:lnSpc>
                <a:spcPts val="2734"/>
              </a:lnSpc>
            </a:pPr>
            <a:r>
              <a:rPr lang="en-US" sz="2940" spc="-241" b="true">
                <a:solidFill>
                  <a:srgbClr val="000000"/>
                </a:solidFill>
                <a:latin typeface="Aileron Bold"/>
                <a:ea typeface="Aileron Bold"/>
                <a:cs typeface="Aileron Bold"/>
                <a:sym typeface="Aileron Bold"/>
              </a:rPr>
              <a:t>Studio Shodwe</a:t>
            </a:r>
          </a:p>
        </p:txBody>
      </p:sp>
      <p:sp>
        <p:nvSpPr>
          <p:cNvPr name="TextBox 24" id="24"/>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25" id="25"/>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26" id="26"/>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27" id="27"/>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Freeform 28" id="28"/>
          <p:cNvSpPr/>
          <p:nvPr/>
        </p:nvSpPr>
        <p:spPr>
          <a:xfrm flipH="false" flipV="false" rot="0">
            <a:off x="-197241" y="2854814"/>
            <a:ext cx="2222020" cy="763567"/>
          </a:xfrm>
          <a:custGeom>
            <a:avLst/>
            <a:gdLst/>
            <a:ahLst/>
            <a:cxnLst/>
            <a:rect r="r" b="b" t="t" l="l"/>
            <a:pathLst>
              <a:path h="763567" w="2222020">
                <a:moveTo>
                  <a:pt x="0" y="0"/>
                </a:moveTo>
                <a:lnTo>
                  <a:pt x="2222019" y="0"/>
                </a:lnTo>
                <a:lnTo>
                  <a:pt x="2222019" y="763566"/>
                </a:lnTo>
                <a:lnTo>
                  <a:pt x="0" y="7635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4869674" y="8876517"/>
            <a:ext cx="2222020" cy="763567"/>
          </a:xfrm>
          <a:custGeom>
            <a:avLst/>
            <a:gdLst/>
            <a:ahLst/>
            <a:cxnLst/>
            <a:rect r="r" b="b" t="t" l="l"/>
            <a:pathLst>
              <a:path h="763567" w="2222020">
                <a:moveTo>
                  <a:pt x="0" y="0"/>
                </a:moveTo>
                <a:lnTo>
                  <a:pt x="2222019" y="0"/>
                </a:lnTo>
                <a:lnTo>
                  <a:pt x="2222019" y="763566"/>
                </a:lnTo>
                <a:lnTo>
                  <a:pt x="0" y="7635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0" id="30"/>
          <p:cNvSpPr txBox="true"/>
          <p:nvPr/>
        </p:nvSpPr>
        <p:spPr>
          <a:xfrm rot="0">
            <a:off x="887891" y="8658411"/>
            <a:ext cx="16512218" cy="493361"/>
          </a:xfrm>
          <a:prstGeom prst="rect">
            <a:avLst/>
          </a:prstGeom>
        </p:spPr>
        <p:txBody>
          <a:bodyPr anchor="t" rtlCol="false" tIns="0" lIns="0" bIns="0" rIns="0">
            <a:spAutoFit/>
          </a:bodyPr>
          <a:lstStyle/>
          <a:p>
            <a:pPr algn="l">
              <a:lnSpc>
                <a:spcPts val="3738"/>
              </a:lnSpc>
            </a:pPr>
            <a:r>
              <a:rPr lang="en-US" sz="3665" i="true" b="true">
                <a:solidFill>
                  <a:srgbClr val="000000"/>
                </a:solidFill>
                <a:latin typeface="Aileron Bold Italics"/>
                <a:ea typeface="Aileron Bold Italics"/>
                <a:cs typeface="Aileron Bold Italics"/>
                <a:sym typeface="Aileron Bold Italics"/>
              </a:rPr>
              <a:t> Link Github : </a:t>
            </a:r>
            <a:r>
              <a:rPr lang="en-US" sz="3665" i="true">
                <a:solidFill>
                  <a:srgbClr val="000000"/>
                </a:solidFill>
                <a:latin typeface="Aileron Italics"/>
                <a:ea typeface="Aileron Italics"/>
                <a:cs typeface="Aileron Italics"/>
                <a:sym typeface="Aileron Italics"/>
              </a:rPr>
              <a:t>https://github.com/Elyza02/Projek-web-profil-Elyza2400018106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456212" y="-4510021"/>
            <a:ext cx="18682483" cy="18682483"/>
          </a:xfrm>
          <a:custGeom>
            <a:avLst/>
            <a:gdLst/>
            <a:ahLst/>
            <a:cxnLst/>
            <a:rect r="r" b="b" t="t" l="l"/>
            <a:pathLst>
              <a:path h="18682483" w="18682483">
                <a:moveTo>
                  <a:pt x="0" y="0"/>
                </a:moveTo>
                <a:lnTo>
                  <a:pt x="18682483" y="0"/>
                </a:lnTo>
                <a:lnTo>
                  <a:pt x="18682483" y="18682483"/>
                </a:lnTo>
                <a:lnTo>
                  <a:pt x="0" y="1868248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3973948"/>
            <a:ext cx="13645760" cy="136457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1542618" y="5340076"/>
            <a:ext cx="6157504" cy="3381030"/>
          </a:xfrm>
          <a:custGeom>
            <a:avLst/>
            <a:gdLst/>
            <a:ahLst/>
            <a:cxnLst/>
            <a:rect r="r" b="b" t="t" l="l"/>
            <a:pathLst>
              <a:path h="3381030" w="6157504">
                <a:moveTo>
                  <a:pt x="0" y="0"/>
                </a:moveTo>
                <a:lnTo>
                  <a:pt x="6157504" y="0"/>
                </a:lnTo>
                <a:lnTo>
                  <a:pt x="6157504" y="3381030"/>
                </a:lnTo>
                <a:lnTo>
                  <a:pt x="0" y="3381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780230" y="508105"/>
            <a:ext cx="692146" cy="499011"/>
          </a:xfrm>
          <a:custGeom>
            <a:avLst/>
            <a:gdLst/>
            <a:ahLst/>
            <a:cxnLst/>
            <a:rect r="r" b="b" t="t" l="l"/>
            <a:pathLst>
              <a:path h="499011" w="692146">
                <a:moveTo>
                  <a:pt x="0" y="0"/>
                </a:moveTo>
                <a:lnTo>
                  <a:pt x="692146" y="0"/>
                </a:lnTo>
                <a:lnTo>
                  <a:pt x="692146" y="499010"/>
                </a:lnTo>
                <a:lnTo>
                  <a:pt x="0" y="499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83895" y="9176699"/>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456212" y="9100158"/>
            <a:ext cx="1680214" cy="16802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2" id="12"/>
          <p:cNvGrpSpPr>
            <a:grpSpLocks noChangeAspect="true"/>
          </p:cNvGrpSpPr>
          <p:nvPr/>
        </p:nvGrpSpPr>
        <p:grpSpPr>
          <a:xfrm rot="0">
            <a:off x="780230" y="3320582"/>
            <a:ext cx="3382253" cy="4686888"/>
            <a:chOff x="0" y="0"/>
            <a:chExt cx="4734560" cy="6560820"/>
          </a:xfrm>
        </p:grpSpPr>
        <p:sp>
          <p:nvSpPr>
            <p:cNvPr name="Freeform 13" id="1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4" id="1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5" id="1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0"/>
              <a:stretch>
                <a:fillRect l="0" t="-234" r="0" b="-234"/>
              </a:stretch>
            </a:blipFill>
          </p:spPr>
        </p:sp>
        <p:sp>
          <p:nvSpPr>
            <p:cNvPr name="Freeform 16" id="16"/>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17" id="17"/>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18" id="18"/>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19" id="19"/>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0" id="20"/>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1" id="21"/>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3" id="23"/>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grpSp>
        <p:nvGrpSpPr>
          <p:cNvPr name="Group 24" id="24"/>
          <p:cNvGrpSpPr>
            <a:grpSpLocks noChangeAspect="true"/>
          </p:cNvGrpSpPr>
          <p:nvPr/>
        </p:nvGrpSpPr>
        <p:grpSpPr>
          <a:xfrm rot="0">
            <a:off x="4687560" y="3320582"/>
            <a:ext cx="3480156" cy="4822556"/>
            <a:chOff x="0" y="0"/>
            <a:chExt cx="4734560" cy="6560820"/>
          </a:xfrm>
        </p:grpSpPr>
        <p:sp>
          <p:nvSpPr>
            <p:cNvPr name="Freeform 25" id="2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6" id="2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7" id="2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1"/>
              <a:stretch>
                <a:fillRect l="-11481" t="0" r="-13553" b="0"/>
              </a:stretch>
            </a:blipFill>
          </p:spPr>
        </p:sp>
        <p:sp>
          <p:nvSpPr>
            <p:cNvPr name="Freeform 28" id="28"/>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9" id="29"/>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0" id="30"/>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1" id="31"/>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2" id="32"/>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33" id="33"/>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4" id="34"/>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5" id="35"/>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6" id="36"/>
          <p:cNvGrpSpPr>
            <a:grpSpLocks noChangeAspect="true"/>
          </p:cNvGrpSpPr>
          <p:nvPr/>
        </p:nvGrpSpPr>
        <p:grpSpPr>
          <a:xfrm rot="0">
            <a:off x="9048824" y="3184914"/>
            <a:ext cx="3480156" cy="482255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2"/>
              <a:stretch>
                <a:fillRect l="0" t="-550" r="0" b="-6321"/>
              </a:stretch>
            </a:blipFill>
          </p:spPr>
        </p:sp>
        <p:sp>
          <p:nvSpPr>
            <p:cNvPr name="Freeform 40" id="40"/>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1" id="41"/>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2" id="42"/>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43" id="43"/>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4" id="44"/>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5" id="45"/>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sp>
        <p:nvSpPr>
          <p:cNvPr name="TextBox 48" id="48"/>
          <p:cNvSpPr txBox="true"/>
          <p:nvPr/>
        </p:nvSpPr>
        <p:spPr>
          <a:xfrm rot="0">
            <a:off x="12758544" y="642091"/>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49" id="49"/>
          <p:cNvSpPr txBox="true"/>
          <p:nvPr/>
        </p:nvSpPr>
        <p:spPr>
          <a:xfrm rot="0">
            <a:off x="13773958" y="642091"/>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50" id="50"/>
          <p:cNvSpPr txBox="true"/>
          <p:nvPr/>
        </p:nvSpPr>
        <p:spPr>
          <a:xfrm rot="0">
            <a:off x="14834063" y="65763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51" id="51"/>
          <p:cNvSpPr txBox="true"/>
          <p:nvPr/>
        </p:nvSpPr>
        <p:spPr>
          <a:xfrm rot="0">
            <a:off x="16111247" y="642091"/>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TextBox 52" id="52"/>
          <p:cNvSpPr txBox="true"/>
          <p:nvPr/>
        </p:nvSpPr>
        <p:spPr>
          <a:xfrm rot="0">
            <a:off x="2869602" y="1205502"/>
            <a:ext cx="10596228" cy="1656565"/>
          </a:xfrm>
          <a:prstGeom prst="rect">
            <a:avLst/>
          </a:prstGeom>
        </p:spPr>
        <p:txBody>
          <a:bodyPr anchor="t" rtlCol="false" tIns="0" lIns="0" bIns="0" rIns="0">
            <a:spAutoFit/>
          </a:bodyPr>
          <a:lstStyle/>
          <a:p>
            <a:pPr algn="l" marL="0" indent="0" lvl="0">
              <a:lnSpc>
                <a:spcPts val="6535"/>
              </a:lnSpc>
              <a:spcBef>
                <a:spcPct val="0"/>
              </a:spcBef>
            </a:pPr>
            <a:r>
              <a:rPr lang="en-US" b="true" sz="5634">
                <a:solidFill>
                  <a:srgbClr val="000000"/>
                </a:solidFill>
                <a:latin typeface="TT Hoves Bold"/>
                <a:ea typeface="TT Hoves Bold"/>
                <a:cs typeface="TT Hoves Bold"/>
                <a:sym typeface="TT Hoves Bold"/>
              </a:rPr>
              <a:t> TAMPILAN APLIKASI SISTEM SMART FAMING </a:t>
            </a:r>
          </a:p>
        </p:txBody>
      </p:sp>
      <p:sp>
        <p:nvSpPr>
          <p:cNvPr name="TextBox 53" id="53"/>
          <p:cNvSpPr txBox="true"/>
          <p:nvPr/>
        </p:nvSpPr>
        <p:spPr>
          <a:xfrm rot="0">
            <a:off x="1633397" y="433768"/>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54" id="54"/>
          <p:cNvSpPr txBox="true"/>
          <p:nvPr/>
        </p:nvSpPr>
        <p:spPr>
          <a:xfrm rot="0">
            <a:off x="994439" y="8133398"/>
            <a:ext cx="11534542" cy="2038977"/>
          </a:xfrm>
          <a:prstGeom prst="rect">
            <a:avLst/>
          </a:prstGeom>
        </p:spPr>
        <p:txBody>
          <a:bodyPr anchor="t" rtlCol="false" tIns="0" lIns="0" bIns="0" rIns="0">
            <a:spAutoFit/>
          </a:bodyPr>
          <a:lstStyle/>
          <a:p>
            <a:pPr algn="just">
              <a:lnSpc>
                <a:spcPts val="2307"/>
              </a:lnSpc>
            </a:pPr>
            <a:r>
              <a:rPr lang="en-US" sz="1648">
                <a:solidFill>
                  <a:srgbClr val="000000"/>
                </a:solidFill>
                <a:latin typeface="Aileron"/>
                <a:ea typeface="Aileron"/>
                <a:cs typeface="Aileron"/>
                <a:sym typeface="Aileron"/>
              </a:rPr>
              <a:t> Pada menampilkan halaman Login “SISTEM SMART FARMING” sebagai tahap awal penggunaan aplikasi. Pada halaman ini, pengguna diminta memasukkan username dan password lalu menekan tombol Login. Sistem kemudian melakukan proses validasi data login. Jika username atau password yang dimasukkan salah, maka akan muncul pop-up pesan “Login gagal” sebagai pemberitahuan bahwa autentikasi tidak berhasil, dan pengguna tetap berada di halaman login. Namun, jika data login benar, sistem akan langsung mengarahkan pengguna ke Dashboard Utama, yang berisi menu-menu utama seperti pemilihan tanaman, kontrol pompa, catatan manual, dan tombol keluar. </a:t>
            </a:r>
          </a:p>
          <a:p>
            <a:pPr algn="just">
              <a:lnSpc>
                <a:spcPts val="230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53302" y="2192332"/>
            <a:ext cx="12645986" cy="1264598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336554" y="340301"/>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07</a:t>
              </a:r>
            </a:p>
          </p:txBody>
        </p:sp>
      </p:grpSp>
      <p:sp>
        <p:nvSpPr>
          <p:cNvPr name="Freeform 10" id="10"/>
          <p:cNvSpPr/>
          <p:nvPr/>
        </p:nvSpPr>
        <p:spPr>
          <a:xfrm flipH="false" flipV="false" rot="0">
            <a:off x="11399536" y="2773956"/>
            <a:ext cx="4694889" cy="5960542"/>
          </a:xfrm>
          <a:custGeom>
            <a:avLst/>
            <a:gdLst/>
            <a:ahLst/>
            <a:cxnLst/>
            <a:rect r="r" b="b" t="t" l="l"/>
            <a:pathLst>
              <a:path h="5960542" w="4694889">
                <a:moveTo>
                  <a:pt x="0" y="0"/>
                </a:moveTo>
                <a:lnTo>
                  <a:pt x="4694888" y="0"/>
                </a:lnTo>
                <a:lnTo>
                  <a:pt x="4694888" y="5960541"/>
                </a:lnTo>
                <a:lnTo>
                  <a:pt x="0" y="5960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7946795" y="8308088"/>
            <a:ext cx="2765167" cy="950212"/>
          </a:xfrm>
          <a:custGeom>
            <a:avLst/>
            <a:gdLst/>
            <a:ahLst/>
            <a:cxnLst/>
            <a:rect r="r" b="b" t="t" l="l"/>
            <a:pathLst>
              <a:path h="950212" w="2765167">
                <a:moveTo>
                  <a:pt x="0" y="0"/>
                </a:moveTo>
                <a:lnTo>
                  <a:pt x="2765167" y="0"/>
                </a:lnTo>
                <a:lnTo>
                  <a:pt x="2765167" y="950212"/>
                </a:lnTo>
                <a:lnTo>
                  <a:pt x="0" y="950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504408" y="1878220"/>
            <a:ext cx="2765167" cy="950212"/>
          </a:xfrm>
          <a:custGeom>
            <a:avLst/>
            <a:gdLst/>
            <a:ahLst/>
            <a:cxnLst/>
            <a:rect r="r" b="b" t="t" l="l"/>
            <a:pathLst>
              <a:path h="950212" w="2765167">
                <a:moveTo>
                  <a:pt x="0" y="0"/>
                </a:moveTo>
                <a:lnTo>
                  <a:pt x="2765167" y="0"/>
                </a:lnTo>
                <a:lnTo>
                  <a:pt x="2765167" y="950212"/>
                </a:lnTo>
                <a:lnTo>
                  <a:pt x="0" y="950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799533" y="839312"/>
            <a:ext cx="1934644" cy="19346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6" id="16"/>
          <p:cNvGrpSpPr/>
          <p:nvPr/>
        </p:nvGrpSpPr>
        <p:grpSpPr>
          <a:xfrm rot="0">
            <a:off x="3201542" y="9319678"/>
            <a:ext cx="1934644" cy="19346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9" id="19"/>
          <p:cNvGrpSpPr>
            <a:grpSpLocks noChangeAspect="true"/>
          </p:cNvGrpSpPr>
          <p:nvPr/>
        </p:nvGrpSpPr>
        <p:grpSpPr>
          <a:xfrm rot="0">
            <a:off x="1248847" y="1912523"/>
            <a:ext cx="3355706" cy="4650101"/>
            <a:chOff x="0" y="0"/>
            <a:chExt cx="4734560" cy="6560820"/>
          </a:xfrm>
        </p:grpSpPr>
        <p:sp>
          <p:nvSpPr>
            <p:cNvPr name="Freeform 20" id="2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1" id="2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2" id="2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0"/>
              <a:stretch>
                <a:fillRect l="-2032" t="0" r="-2032" b="0"/>
              </a:stretch>
            </a:blipFill>
          </p:spPr>
        </p:sp>
        <p:sp>
          <p:nvSpPr>
            <p:cNvPr name="Freeform 23" id="23"/>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4" id="24"/>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5" id="25"/>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6" id="26"/>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7" id="27"/>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8" id="28"/>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29" id="29"/>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0" id="30"/>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1" id="31"/>
          <p:cNvGrpSpPr>
            <a:grpSpLocks noChangeAspect="true"/>
          </p:cNvGrpSpPr>
          <p:nvPr/>
        </p:nvGrpSpPr>
        <p:grpSpPr>
          <a:xfrm rot="0">
            <a:off x="5226071" y="1912523"/>
            <a:ext cx="3355706" cy="4650101"/>
            <a:chOff x="0" y="0"/>
            <a:chExt cx="4734560" cy="6560820"/>
          </a:xfrm>
        </p:grpSpPr>
        <p:sp>
          <p:nvSpPr>
            <p:cNvPr name="Freeform 32" id="3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3" id="3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4" id="3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1"/>
              <a:stretch>
                <a:fillRect l="-1725" t="0" r="-1725" b="0"/>
              </a:stretch>
            </a:blipFill>
          </p:spPr>
        </p:sp>
        <p:sp>
          <p:nvSpPr>
            <p:cNvPr name="Freeform 35" id="35"/>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6" id="36"/>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7" id="37"/>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8" id="38"/>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9" id="39"/>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0" id="40"/>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1" id="41"/>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2" id="42"/>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43" id="43"/>
          <p:cNvGrpSpPr>
            <a:grpSpLocks noChangeAspect="true"/>
          </p:cNvGrpSpPr>
          <p:nvPr/>
        </p:nvGrpSpPr>
        <p:grpSpPr>
          <a:xfrm rot="0">
            <a:off x="9353302" y="1912523"/>
            <a:ext cx="3355706" cy="4650101"/>
            <a:chOff x="0" y="0"/>
            <a:chExt cx="4734560" cy="6560820"/>
          </a:xfrm>
        </p:grpSpPr>
        <p:sp>
          <p:nvSpPr>
            <p:cNvPr name="Freeform 44" id="4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5" id="4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6" id="4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2"/>
              <a:stretch>
                <a:fillRect l="-8909" t="0" r="-8909" b="0"/>
              </a:stretch>
            </a:blipFill>
          </p:spPr>
        </p:sp>
        <p:sp>
          <p:nvSpPr>
            <p:cNvPr name="Freeform 47" id="4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8" id="4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9" id="4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0" id="5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1" id="5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2" id="5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3" id="5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4" id="5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55" id="55"/>
          <p:cNvSpPr txBox="true"/>
          <p:nvPr/>
        </p:nvSpPr>
        <p:spPr>
          <a:xfrm rot="0">
            <a:off x="1597024" y="7006307"/>
            <a:ext cx="11883510" cy="2846906"/>
          </a:xfrm>
          <a:prstGeom prst="rect">
            <a:avLst/>
          </a:prstGeom>
        </p:spPr>
        <p:txBody>
          <a:bodyPr anchor="t" rtlCol="false" tIns="0" lIns="0" bIns="0" rIns="0">
            <a:spAutoFit/>
          </a:bodyPr>
          <a:lstStyle/>
          <a:p>
            <a:pPr algn="just">
              <a:lnSpc>
                <a:spcPts val="1895"/>
              </a:lnSpc>
            </a:pPr>
            <a:r>
              <a:rPr lang="en-US" sz="1353">
                <a:solidFill>
                  <a:srgbClr val="000000"/>
                </a:solidFill>
                <a:latin typeface="Aileron"/>
                <a:ea typeface="Aileron"/>
                <a:cs typeface="Aileron"/>
                <a:sym typeface="Aileron"/>
              </a:rPr>
              <a:t> Setelah pengguna memilih salah satu jenis tanaman seperti Padi, Tomat, Jagung, atau Timun pada dashboard utama, sistem akan langsung berpindah ke halaman Dashboard Tanaman. Pada halaman ini ditampilkan informasi monitoring tanaman secara lengkap dalam bentuk teks, yang meliputi nama tanaman yang dipilih, umur tanaman, estimasi waktu panen, serta data hasil pembacaan sensor yaitu suhu, kelembapan tanah, pH tanah, dan intensitas cahaya. Semua informasi tersebut ditampilkan pada JTextArea agar mudah dibaca oleh pengguna, dan di bagian bawah tersedia tombol Kembali untuk kembali ke dashboard utama untuk memilih tanaman pada menu utama.</a:t>
            </a:r>
          </a:p>
          <a:p>
            <a:pPr algn="just">
              <a:lnSpc>
                <a:spcPts val="1895"/>
              </a:lnSpc>
            </a:pPr>
          </a:p>
          <a:p>
            <a:pPr algn="just">
              <a:lnSpc>
                <a:spcPts val="1895"/>
              </a:lnSpc>
            </a:pPr>
            <a:r>
              <a:rPr lang="en-US" sz="1353">
                <a:solidFill>
                  <a:srgbClr val="000000"/>
                </a:solidFill>
                <a:latin typeface="Aileron"/>
                <a:ea typeface="Aileron"/>
                <a:cs typeface="Aileron"/>
                <a:sym typeface="Aileron"/>
              </a:rPr>
              <a:t>Pada halaman dashboard tanaman ini, sistem juga secara otomatis melakukan analisis kondisi tanaman berdasarkan data sensor, khususnya nilai kelembapan tanah. Apabila nilai kelembapan tanah berada di bawah batas normal, seperti pada contoh nilai 55%, maka sistem akan menampilkan status “⚠ PERLU TINDAKAN” dengan keterangan kelembapan tanah rendah. Hal ini menunjukkan bahwa sistem tidak hanya menampilkan data berupa angka, tetapi juga memberikan kesimpulan kondisi tanaman sehingga pengguna dapat mengetahui apakah tanaman dalam kondisi aman atau memerlukan tindakan lanjutan seperti penyiraman.</a:t>
            </a:r>
          </a:p>
          <a:p>
            <a:pPr algn="just">
              <a:lnSpc>
                <a:spcPts val="1895"/>
              </a:lnSpc>
            </a:pPr>
          </a:p>
        </p:txBody>
      </p:sp>
      <p:grpSp>
        <p:nvGrpSpPr>
          <p:cNvPr name="Group 56" id="56"/>
          <p:cNvGrpSpPr>
            <a:grpSpLocks noChangeAspect="true"/>
          </p:cNvGrpSpPr>
          <p:nvPr/>
        </p:nvGrpSpPr>
        <p:grpSpPr>
          <a:xfrm rot="0">
            <a:off x="13480533" y="1912523"/>
            <a:ext cx="3355706" cy="4650101"/>
            <a:chOff x="0" y="0"/>
            <a:chExt cx="4734560" cy="6560820"/>
          </a:xfrm>
        </p:grpSpPr>
        <p:sp>
          <p:nvSpPr>
            <p:cNvPr name="Freeform 57" id="5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8" id="5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59" id="5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3"/>
              <a:stretch>
                <a:fillRect l="-8294" t="0" r="-8294" b="0"/>
              </a:stretch>
            </a:blipFill>
          </p:spPr>
        </p:sp>
        <p:sp>
          <p:nvSpPr>
            <p:cNvPr name="Freeform 60" id="60"/>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61" id="61"/>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62" id="62"/>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63" id="63"/>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64" id="64"/>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65" id="65"/>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6" id="66"/>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7" id="67"/>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68" id="68"/>
          <p:cNvSpPr txBox="true"/>
          <p:nvPr/>
        </p:nvSpPr>
        <p:spPr>
          <a:xfrm rot="0">
            <a:off x="1343881" y="752567"/>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69" id="69"/>
          <p:cNvSpPr txBox="true"/>
          <p:nvPr/>
        </p:nvSpPr>
        <p:spPr>
          <a:xfrm rot="0">
            <a:off x="13373412" y="785602"/>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70" id="70"/>
          <p:cNvSpPr txBox="true"/>
          <p:nvPr/>
        </p:nvSpPr>
        <p:spPr>
          <a:xfrm rot="0">
            <a:off x="14393712" y="785602"/>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71" id="71"/>
          <p:cNvSpPr txBox="true"/>
          <p:nvPr/>
        </p:nvSpPr>
        <p:spPr>
          <a:xfrm rot="0">
            <a:off x="15414012" y="784652"/>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72" id="72"/>
          <p:cNvSpPr txBox="true"/>
          <p:nvPr/>
        </p:nvSpPr>
        <p:spPr>
          <a:xfrm rot="0">
            <a:off x="16568488" y="748010"/>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TextBox 73" id="73"/>
          <p:cNvSpPr txBox="true"/>
          <p:nvPr/>
        </p:nvSpPr>
        <p:spPr>
          <a:xfrm rot="0">
            <a:off x="4551448" y="414967"/>
            <a:ext cx="7631339" cy="1246517"/>
          </a:xfrm>
          <a:prstGeom prst="rect">
            <a:avLst/>
          </a:prstGeom>
        </p:spPr>
        <p:txBody>
          <a:bodyPr anchor="t" rtlCol="false" tIns="0" lIns="0" bIns="0" rIns="0">
            <a:spAutoFit/>
          </a:bodyPr>
          <a:lstStyle/>
          <a:p>
            <a:pPr algn="l" marL="0" indent="0" lvl="0">
              <a:lnSpc>
                <a:spcPts val="4936"/>
              </a:lnSpc>
              <a:spcBef>
                <a:spcPct val="0"/>
              </a:spcBef>
            </a:pPr>
            <a:r>
              <a:rPr lang="en-US" b="true" sz="4255">
                <a:solidFill>
                  <a:srgbClr val="000000"/>
                </a:solidFill>
                <a:latin typeface="TT Hoves Bold"/>
                <a:ea typeface="TT Hoves Bold"/>
                <a:cs typeface="TT Hoves Bold"/>
                <a:sym typeface="TT Hoves Bold"/>
              </a:rPr>
              <a:t> DASHBOARD TANAMAN DAN STATUS MONITORING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394483" y="-3642085"/>
            <a:ext cx="18682483" cy="18682483"/>
          </a:xfrm>
          <a:custGeom>
            <a:avLst/>
            <a:gdLst/>
            <a:ahLst/>
            <a:cxnLst/>
            <a:rect r="r" b="b" t="t" l="l"/>
            <a:pathLst>
              <a:path h="18682483" w="18682483">
                <a:moveTo>
                  <a:pt x="0" y="0"/>
                </a:moveTo>
                <a:lnTo>
                  <a:pt x="18682483" y="0"/>
                </a:lnTo>
                <a:lnTo>
                  <a:pt x="18682483" y="18682483"/>
                </a:lnTo>
                <a:lnTo>
                  <a:pt x="0" y="1868248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554" y="334188"/>
            <a:ext cx="692146" cy="499011"/>
          </a:xfrm>
          <a:custGeom>
            <a:avLst/>
            <a:gdLst/>
            <a:ahLst/>
            <a:cxnLst/>
            <a:rect r="r" b="b" t="t" l="l"/>
            <a:pathLst>
              <a:path h="499011" w="692146">
                <a:moveTo>
                  <a:pt x="0" y="0"/>
                </a:moveTo>
                <a:lnTo>
                  <a:pt x="692146" y="0"/>
                </a:lnTo>
                <a:lnTo>
                  <a:pt x="692146" y="499010"/>
                </a:lnTo>
                <a:lnTo>
                  <a:pt x="0" y="49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334500" y="1605341"/>
            <a:ext cx="12645986" cy="1264598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09</a:t>
              </a:r>
            </a:p>
          </p:txBody>
        </p:sp>
      </p:grpSp>
      <p:sp>
        <p:nvSpPr>
          <p:cNvPr name="Freeform 10" id="10"/>
          <p:cNvSpPr/>
          <p:nvPr/>
        </p:nvSpPr>
        <p:spPr>
          <a:xfrm flipH="false" flipV="false" rot="0">
            <a:off x="12023289" y="1990875"/>
            <a:ext cx="5368526" cy="10604496"/>
          </a:xfrm>
          <a:custGeom>
            <a:avLst/>
            <a:gdLst/>
            <a:ahLst/>
            <a:cxnLst/>
            <a:rect r="r" b="b" t="t" l="l"/>
            <a:pathLst>
              <a:path h="10604496" w="5368526">
                <a:moveTo>
                  <a:pt x="0" y="0"/>
                </a:moveTo>
                <a:lnTo>
                  <a:pt x="5368526" y="0"/>
                </a:lnTo>
                <a:lnTo>
                  <a:pt x="5368526" y="10604496"/>
                </a:lnTo>
                <a:lnTo>
                  <a:pt x="0" y="10604496"/>
                </a:lnTo>
                <a:lnTo>
                  <a:pt x="0" y="0"/>
                </a:lnTo>
                <a:close/>
              </a:path>
            </a:pathLst>
          </a:custGeom>
          <a:blipFill>
            <a:blip r:embed="rId6"/>
            <a:stretch>
              <a:fillRect l="0" t="0" r="0" b="0"/>
            </a:stretch>
          </a:blipFill>
        </p:spPr>
      </p:sp>
      <p:sp>
        <p:nvSpPr>
          <p:cNvPr name="Freeform 11" id="11"/>
          <p:cNvSpPr/>
          <p:nvPr/>
        </p:nvSpPr>
        <p:spPr>
          <a:xfrm flipH="true" flipV="false" rot="0">
            <a:off x="7351594" y="1817228"/>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6568906" y="1509787"/>
            <a:ext cx="2108657" cy="724611"/>
          </a:xfrm>
          <a:custGeom>
            <a:avLst/>
            <a:gdLst/>
            <a:ahLst/>
            <a:cxnLst/>
            <a:rect r="r" b="b" t="t" l="l"/>
            <a:pathLst>
              <a:path h="724611" w="2108657">
                <a:moveTo>
                  <a:pt x="2108657" y="0"/>
                </a:moveTo>
                <a:lnTo>
                  <a:pt x="0" y="0"/>
                </a:lnTo>
                <a:lnTo>
                  <a:pt x="0" y="724612"/>
                </a:lnTo>
                <a:lnTo>
                  <a:pt x="2108657" y="724612"/>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2977693" y="8533689"/>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0288967" y="3133956"/>
            <a:ext cx="1210033" cy="12100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7" id="17"/>
          <p:cNvGrpSpPr/>
          <p:nvPr/>
        </p:nvGrpSpPr>
        <p:grpSpPr>
          <a:xfrm rot="0">
            <a:off x="164740" y="9480909"/>
            <a:ext cx="2081364" cy="208136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0" id="20"/>
          <p:cNvGrpSpPr>
            <a:grpSpLocks noChangeAspect="true"/>
          </p:cNvGrpSpPr>
          <p:nvPr/>
        </p:nvGrpSpPr>
        <p:grpSpPr>
          <a:xfrm rot="0">
            <a:off x="1028700" y="1990875"/>
            <a:ext cx="3672394" cy="5088946"/>
            <a:chOff x="0" y="0"/>
            <a:chExt cx="4734560" cy="6560820"/>
          </a:xfrm>
        </p:grpSpPr>
        <p:sp>
          <p:nvSpPr>
            <p:cNvPr name="Freeform 21" id="2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2" id="2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3" id="23"/>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9"/>
              <a:stretch>
                <a:fillRect l="-22176" t="0" r="-27086" b="0"/>
              </a:stretch>
            </a:blipFill>
          </p:spPr>
        </p:sp>
        <p:sp>
          <p:nvSpPr>
            <p:cNvPr name="Freeform 24" id="24"/>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5" id="25"/>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6" id="26"/>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7" id="27"/>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8" id="28"/>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9" id="29"/>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0" id="30"/>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1" id="31"/>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2" id="32"/>
          <p:cNvGrpSpPr>
            <a:grpSpLocks noChangeAspect="true"/>
          </p:cNvGrpSpPr>
          <p:nvPr/>
        </p:nvGrpSpPr>
        <p:grpSpPr>
          <a:xfrm rot="0">
            <a:off x="5737267" y="1990875"/>
            <a:ext cx="3722984" cy="5159050"/>
            <a:chOff x="0" y="0"/>
            <a:chExt cx="4734560" cy="6560820"/>
          </a:xfrm>
        </p:grpSpPr>
        <p:sp>
          <p:nvSpPr>
            <p:cNvPr name="Freeform 33" id="3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4" id="3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5" id="3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0"/>
              <a:stretch>
                <a:fillRect l="-27998" t="0" r="-27998" b="0"/>
              </a:stretch>
            </a:blipFill>
          </p:spPr>
        </p:sp>
        <p:sp>
          <p:nvSpPr>
            <p:cNvPr name="Freeform 36" id="36"/>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7" id="37"/>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8" id="38"/>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9" id="39"/>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0" id="40"/>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1" id="41"/>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2" id="42"/>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3" id="43"/>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44" id="44"/>
          <p:cNvGrpSpPr>
            <a:grpSpLocks noChangeAspect="true"/>
          </p:cNvGrpSpPr>
          <p:nvPr/>
        </p:nvGrpSpPr>
        <p:grpSpPr>
          <a:xfrm rot="0">
            <a:off x="10498476" y="1990875"/>
            <a:ext cx="3598834" cy="4987011"/>
            <a:chOff x="0" y="0"/>
            <a:chExt cx="4734560" cy="6560820"/>
          </a:xfrm>
        </p:grpSpPr>
        <p:sp>
          <p:nvSpPr>
            <p:cNvPr name="Freeform 45" id="4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6" id="4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7" id="4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1"/>
              <a:stretch>
                <a:fillRect l="0" t="-1035" r="0" b="-1035"/>
              </a:stretch>
            </a:blipFill>
          </p:spPr>
        </p:sp>
        <p:sp>
          <p:nvSpPr>
            <p:cNvPr name="Freeform 48" id="48"/>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9" id="49"/>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50" id="50"/>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1" id="51"/>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2" id="52"/>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3" id="53"/>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4" id="54"/>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5" id="55"/>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56" id="56"/>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57" id="57"/>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58" id="58"/>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59" id="59"/>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TextBox 60" id="60"/>
          <p:cNvSpPr txBox="true"/>
          <p:nvPr/>
        </p:nvSpPr>
        <p:spPr>
          <a:xfrm rot="0">
            <a:off x="1337140" y="447361"/>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61" id="61"/>
          <p:cNvSpPr txBox="true"/>
          <p:nvPr/>
        </p:nvSpPr>
        <p:spPr>
          <a:xfrm rot="0">
            <a:off x="957199" y="7721424"/>
            <a:ext cx="13332071" cy="1415787"/>
          </a:xfrm>
          <a:prstGeom prst="rect">
            <a:avLst/>
          </a:prstGeom>
        </p:spPr>
        <p:txBody>
          <a:bodyPr anchor="t" rtlCol="false" tIns="0" lIns="0" bIns="0" rIns="0">
            <a:spAutoFit/>
          </a:bodyPr>
          <a:lstStyle/>
          <a:p>
            <a:pPr algn="just">
              <a:lnSpc>
                <a:spcPts val="1895"/>
              </a:lnSpc>
            </a:pPr>
            <a:r>
              <a:rPr lang="en-US" sz="1353">
                <a:solidFill>
                  <a:srgbClr val="000000"/>
                </a:solidFill>
                <a:latin typeface="Aileron"/>
                <a:ea typeface="Aileron"/>
                <a:cs typeface="Aileron"/>
                <a:sym typeface="Aileron"/>
              </a:rPr>
              <a:t> Dari dashboard utama, pengguna dapat memilih menu Pompa untuk masuk ke halaman Kontrol Pompa. Pada halaman ini ditampilkan tombol Pompa ON, Pompa OFF, dan Kembali, yang digunakan untuk mengatur penyiraman tanaman. Ketika pengguna menekan tombol Pompa ON, sistem akan menampilkan pop-up pesan “Pompa air MENYALA”, sedangkan ketika tombol Pompa OFF ditekan, sistem akan menampilkan pop-up “Pompa air MATI” sebagai tanda bahwa perintah pengguna telah berhasil dijalankan. Selanjutnya, apabila pompa dinyalakan dan pengguna kembali ke halaman Dashboard Tanaman, maka status monitoring tanaman akan berubah menjadi AMAN dengan keterangan penyiraman sedang berlangsung. Hal ini menunjukkan bahwa sistem Smart Farming bekerja secara terintegrasi, di mana kondisi tanah yang sebelumnya kering dapat ditangani melalui penyiraman, dan hasil tindakan tersebut langsung memengaruhi status monitoring tanaman yang ditampilkan pada GUI.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259300" y="9258300"/>
            <a:ext cx="627691" cy="594913"/>
            <a:chOff x="0" y="0"/>
            <a:chExt cx="165318" cy="156685"/>
          </a:xfrm>
        </p:grpSpPr>
        <p:sp>
          <p:nvSpPr>
            <p:cNvPr name="Freeform 5" id="5"/>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6" id="6"/>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10</a:t>
              </a:r>
            </a:p>
          </p:txBody>
        </p:sp>
      </p:grpSp>
      <p:sp>
        <p:nvSpPr>
          <p:cNvPr name="TextBox 7" id="7"/>
          <p:cNvSpPr txBox="true"/>
          <p:nvPr/>
        </p:nvSpPr>
        <p:spPr>
          <a:xfrm rot="0">
            <a:off x="1910661" y="1123950"/>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8" id="8"/>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9" id="9"/>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10" id="10"/>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11" id="11"/>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grpSp>
        <p:nvGrpSpPr>
          <p:cNvPr name="Group 12" id="12"/>
          <p:cNvGrpSpPr/>
          <p:nvPr/>
        </p:nvGrpSpPr>
        <p:grpSpPr>
          <a:xfrm rot="0">
            <a:off x="9889036" y="3187591"/>
            <a:ext cx="10211990" cy="102119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15" id="15"/>
          <p:cNvSpPr/>
          <p:nvPr/>
        </p:nvSpPr>
        <p:spPr>
          <a:xfrm flipH="false" flipV="false" rot="-1175983">
            <a:off x="11572311" y="941476"/>
            <a:ext cx="7080178" cy="11606849"/>
          </a:xfrm>
          <a:custGeom>
            <a:avLst/>
            <a:gdLst/>
            <a:ahLst/>
            <a:cxnLst/>
            <a:rect r="r" b="b" t="t" l="l"/>
            <a:pathLst>
              <a:path h="11606849" w="7080178">
                <a:moveTo>
                  <a:pt x="0" y="0"/>
                </a:moveTo>
                <a:lnTo>
                  <a:pt x="7080177" y="0"/>
                </a:lnTo>
                <a:lnTo>
                  <a:pt x="7080177" y="11606849"/>
                </a:lnTo>
                <a:lnTo>
                  <a:pt x="0" y="11606849"/>
                </a:lnTo>
                <a:lnTo>
                  <a:pt x="0" y="0"/>
                </a:lnTo>
                <a:close/>
              </a:path>
            </a:pathLst>
          </a:custGeom>
          <a:blipFill>
            <a:blip r:embed="rId6"/>
            <a:stretch>
              <a:fillRect l="0" t="0" r="0" b="0"/>
            </a:stretch>
          </a:blipFill>
        </p:spPr>
      </p:sp>
      <p:sp>
        <p:nvSpPr>
          <p:cNvPr name="Freeform 16" id="16"/>
          <p:cNvSpPr/>
          <p:nvPr/>
        </p:nvSpPr>
        <p:spPr>
          <a:xfrm flipH="false" flipV="false" rot="0">
            <a:off x="9144000" y="1990875"/>
            <a:ext cx="2108657" cy="724611"/>
          </a:xfrm>
          <a:custGeom>
            <a:avLst/>
            <a:gdLst/>
            <a:ahLst/>
            <a:cxnLst/>
            <a:rect r="r" b="b" t="t" l="l"/>
            <a:pathLst>
              <a:path h="724611" w="2108657">
                <a:moveTo>
                  <a:pt x="0" y="0"/>
                </a:moveTo>
                <a:lnTo>
                  <a:pt x="2108657" y="0"/>
                </a:lnTo>
                <a:lnTo>
                  <a:pt x="2108657" y="724611"/>
                </a:lnTo>
                <a:lnTo>
                  <a:pt x="0" y="724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6591623" y="2612356"/>
            <a:ext cx="2108657" cy="724611"/>
          </a:xfrm>
          <a:custGeom>
            <a:avLst/>
            <a:gdLst/>
            <a:ahLst/>
            <a:cxnLst/>
            <a:rect r="r" b="b" t="t" l="l"/>
            <a:pathLst>
              <a:path h="724611" w="2108657">
                <a:moveTo>
                  <a:pt x="0" y="0"/>
                </a:moveTo>
                <a:lnTo>
                  <a:pt x="2108657" y="0"/>
                </a:lnTo>
                <a:lnTo>
                  <a:pt x="2108657" y="724611"/>
                </a:lnTo>
                <a:lnTo>
                  <a:pt x="0" y="724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true" flipV="false" rot="0">
            <a:off x="11252657" y="8533689"/>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898146" y="7157435"/>
            <a:ext cx="11716656" cy="3129565"/>
          </a:xfrm>
          <a:prstGeom prst="rect">
            <a:avLst/>
          </a:prstGeom>
        </p:spPr>
        <p:txBody>
          <a:bodyPr anchor="t" rtlCol="false" tIns="0" lIns="0" bIns="0" rIns="0">
            <a:spAutoFit/>
          </a:bodyPr>
          <a:lstStyle/>
          <a:p>
            <a:pPr algn="just">
              <a:lnSpc>
                <a:spcPts val="2262"/>
              </a:lnSpc>
            </a:pPr>
            <a:r>
              <a:rPr lang="en-US" sz="1616">
                <a:solidFill>
                  <a:srgbClr val="000000"/>
                </a:solidFill>
                <a:latin typeface="Aileron"/>
                <a:ea typeface="Aileron"/>
                <a:cs typeface="Aileron"/>
                <a:sym typeface="Aileron"/>
              </a:rPr>
              <a:t> Selain fitur monitoring dan kontrol pompa, aplikasi Smart Farming juga menyediakan menu Catatan yang dapat diakses dari dashboard utama. Ketika pengguna menekan tombol Catatan, sistem akan menampilkan halaman Catatan Manual yang berisi informasi tambahan terkait kegiatan pertanian, seperti jadwal tanam, pemupukan, waktu panen, serta catatan hama. Informasi ini ditampilkan dalam bentuk teks pada JTextArea dan bersifat read-only, sehingga pengguna hanya dapat membaca catatan tanpa mengubah isinya. Pada halaman ini juga tersedia tombol Kembali yang berfungsi untuk mengarahkan pengguna kembali ke dashboard utama.</a:t>
            </a:r>
          </a:p>
          <a:p>
            <a:pPr algn="just">
              <a:lnSpc>
                <a:spcPts val="2262"/>
              </a:lnSpc>
            </a:pPr>
            <a:r>
              <a:rPr lang="en-US" sz="1616">
                <a:solidFill>
                  <a:srgbClr val="000000"/>
                </a:solidFill>
                <a:latin typeface="Aileron"/>
                <a:ea typeface="Aileron"/>
                <a:cs typeface="Aileron"/>
                <a:sym typeface="Aileron"/>
              </a:rPr>
              <a:t>Apabila pengguna telah selesai menggunakan aplikasi dan menekan tombol Keluar pada dashboard utama, sistem akan menampilkan pop-up pesan “Terima kasih telah menggunakan Sistem Smart Farming” sebagai penutup, kemudian aplikasi akan ditutup secara otomatis. Hal ini menandakan bahwa alur penggunaan aplikasi telah selesai dengan baik dan tertutup secara terstruktur.</a:t>
            </a:r>
          </a:p>
          <a:p>
            <a:pPr algn="just">
              <a:lnSpc>
                <a:spcPts val="2262"/>
              </a:lnSpc>
            </a:pPr>
          </a:p>
        </p:txBody>
      </p:sp>
      <p:grpSp>
        <p:nvGrpSpPr>
          <p:cNvPr name="Group 20" id="20"/>
          <p:cNvGrpSpPr/>
          <p:nvPr/>
        </p:nvGrpSpPr>
        <p:grpSpPr>
          <a:xfrm rot="0">
            <a:off x="-525898" y="3187591"/>
            <a:ext cx="2246745" cy="224674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3" id="23"/>
          <p:cNvGrpSpPr/>
          <p:nvPr/>
        </p:nvGrpSpPr>
        <p:grpSpPr>
          <a:xfrm rot="0">
            <a:off x="14995032" y="9555756"/>
            <a:ext cx="1278661" cy="127866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5" id="2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6" id="26"/>
          <p:cNvGrpSpPr/>
          <p:nvPr/>
        </p:nvGrpSpPr>
        <p:grpSpPr>
          <a:xfrm rot="0">
            <a:off x="14155438" y="2045090"/>
            <a:ext cx="839594" cy="83959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8" id="2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9" id="29"/>
          <p:cNvGrpSpPr>
            <a:grpSpLocks noChangeAspect="true"/>
          </p:cNvGrpSpPr>
          <p:nvPr/>
        </p:nvGrpSpPr>
        <p:grpSpPr>
          <a:xfrm rot="0">
            <a:off x="7772500" y="2045090"/>
            <a:ext cx="3480156" cy="4822556"/>
            <a:chOff x="0" y="0"/>
            <a:chExt cx="4734560" cy="6560820"/>
          </a:xfrm>
        </p:grpSpPr>
        <p:sp>
          <p:nvSpPr>
            <p:cNvPr name="Freeform 30" id="3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1" id="3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2" id="3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9"/>
              <a:stretch>
                <a:fillRect l="0" t="-1669" r="0" b="0"/>
              </a:stretch>
            </a:blipFill>
          </p:spPr>
        </p:sp>
        <p:sp>
          <p:nvSpPr>
            <p:cNvPr name="Freeform 33" id="33"/>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4" id="34"/>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5" id="35"/>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6" id="36"/>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7" id="37"/>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38" id="38"/>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9" id="39"/>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0" id="40"/>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41" id="41"/>
          <p:cNvGrpSpPr>
            <a:grpSpLocks noChangeAspect="true"/>
          </p:cNvGrpSpPr>
          <p:nvPr/>
        </p:nvGrpSpPr>
        <p:grpSpPr>
          <a:xfrm rot="0">
            <a:off x="3496982" y="1990875"/>
            <a:ext cx="3480156" cy="4822556"/>
            <a:chOff x="0" y="0"/>
            <a:chExt cx="4734560" cy="6560820"/>
          </a:xfrm>
        </p:grpSpPr>
        <p:sp>
          <p:nvSpPr>
            <p:cNvPr name="Freeform 42" id="4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3" id="4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4" id="4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10"/>
              <a:stretch>
                <a:fillRect l="-1400" t="0" r="-1400" b="0"/>
              </a:stretch>
            </a:blipFill>
          </p:spPr>
        </p:sp>
        <p:sp>
          <p:nvSpPr>
            <p:cNvPr name="Freeform 45" id="45"/>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6" id="46"/>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7" id="47"/>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48" id="48"/>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9" id="49"/>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0" id="50"/>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1" id="51"/>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2" id="52"/>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259300" y="9258300"/>
            <a:ext cx="627691" cy="594913"/>
            <a:chOff x="0" y="0"/>
            <a:chExt cx="165318" cy="156685"/>
          </a:xfrm>
        </p:grpSpPr>
        <p:sp>
          <p:nvSpPr>
            <p:cNvPr name="Freeform 5" id="5"/>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ACD4E3"/>
            </a:solidFill>
          </p:spPr>
        </p:sp>
        <p:sp>
          <p:nvSpPr>
            <p:cNvPr name="TextBox 6" id="6"/>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4B315A"/>
                  </a:solidFill>
                  <a:latin typeface="Aileron Bold"/>
                  <a:ea typeface="Aileron Bold"/>
                  <a:cs typeface="Aileron Bold"/>
                  <a:sym typeface="Aileron Bold"/>
                </a:rPr>
                <a:t>01</a:t>
              </a:r>
            </a:p>
          </p:txBody>
        </p:sp>
      </p:grpSp>
      <p:grpSp>
        <p:nvGrpSpPr>
          <p:cNvPr name="Group 7" id="7"/>
          <p:cNvGrpSpPr/>
          <p:nvPr/>
        </p:nvGrpSpPr>
        <p:grpSpPr>
          <a:xfrm rot="0">
            <a:off x="2614353" y="5802082"/>
            <a:ext cx="13666720" cy="1366672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10" id="10"/>
          <p:cNvSpPr txBox="true"/>
          <p:nvPr/>
        </p:nvSpPr>
        <p:spPr>
          <a:xfrm rot="0">
            <a:off x="3970602" y="2197443"/>
            <a:ext cx="10346796" cy="3109340"/>
          </a:xfrm>
          <a:prstGeom prst="rect">
            <a:avLst/>
          </a:prstGeom>
        </p:spPr>
        <p:txBody>
          <a:bodyPr anchor="t" rtlCol="false" tIns="0" lIns="0" bIns="0" rIns="0">
            <a:spAutoFit/>
          </a:bodyPr>
          <a:lstStyle/>
          <a:p>
            <a:pPr algn="ctr">
              <a:lnSpc>
                <a:spcPts val="11630"/>
              </a:lnSpc>
            </a:pPr>
            <a:r>
              <a:rPr lang="en-US" b="true" sz="13523">
                <a:solidFill>
                  <a:srgbClr val="000000"/>
                </a:solidFill>
                <a:latin typeface="TT Hoves Bold"/>
                <a:ea typeface="TT Hoves Bold"/>
                <a:cs typeface="TT Hoves Bold"/>
                <a:sym typeface="TT Hoves Bold"/>
              </a:rPr>
              <a:t>THANK YOU</a:t>
            </a:r>
          </a:p>
        </p:txBody>
      </p:sp>
      <p:sp>
        <p:nvSpPr>
          <p:cNvPr name="TextBox 11" id="11"/>
          <p:cNvSpPr txBox="true"/>
          <p:nvPr/>
        </p:nvSpPr>
        <p:spPr>
          <a:xfrm rot="0">
            <a:off x="1910661" y="1123950"/>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12" id="12"/>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13" id="13"/>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14" id="14"/>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15" id="15"/>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Freeform 16" id="16"/>
          <p:cNvSpPr/>
          <p:nvPr/>
        </p:nvSpPr>
        <p:spPr>
          <a:xfrm flipH="false" flipV="false" rot="-312276">
            <a:off x="4910001" y="3682001"/>
            <a:ext cx="8467997" cy="11747511"/>
          </a:xfrm>
          <a:custGeom>
            <a:avLst/>
            <a:gdLst/>
            <a:ahLst/>
            <a:cxnLst/>
            <a:rect r="r" b="b" t="t" l="l"/>
            <a:pathLst>
              <a:path h="11747511" w="8467997">
                <a:moveTo>
                  <a:pt x="0" y="0"/>
                </a:moveTo>
                <a:lnTo>
                  <a:pt x="8467998" y="0"/>
                </a:lnTo>
                <a:lnTo>
                  <a:pt x="8467998" y="11747511"/>
                </a:lnTo>
                <a:lnTo>
                  <a:pt x="0" y="11747511"/>
                </a:lnTo>
                <a:lnTo>
                  <a:pt x="0" y="0"/>
                </a:lnTo>
                <a:close/>
              </a:path>
            </a:pathLst>
          </a:custGeom>
          <a:blipFill>
            <a:blip r:embed="rId6"/>
            <a:stretch>
              <a:fillRect l="0" t="0" r="0" b="0"/>
            </a:stretch>
          </a:blipFill>
        </p:spPr>
      </p:sp>
      <p:sp>
        <p:nvSpPr>
          <p:cNvPr name="Freeform 17" id="17"/>
          <p:cNvSpPr/>
          <p:nvPr/>
        </p:nvSpPr>
        <p:spPr>
          <a:xfrm flipH="true" flipV="false" rot="0">
            <a:off x="1374773" y="5051961"/>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5226744" y="6320284"/>
            <a:ext cx="2108657" cy="724611"/>
          </a:xfrm>
          <a:custGeom>
            <a:avLst/>
            <a:gdLst/>
            <a:ahLst/>
            <a:cxnLst/>
            <a:rect r="r" b="b" t="t" l="l"/>
            <a:pathLst>
              <a:path h="724611" w="2108657">
                <a:moveTo>
                  <a:pt x="0" y="0"/>
                </a:moveTo>
                <a:lnTo>
                  <a:pt x="2108657" y="0"/>
                </a:lnTo>
                <a:lnTo>
                  <a:pt x="2108657" y="724611"/>
                </a:lnTo>
                <a:lnTo>
                  <a:pt x="0" y="724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916273" y="8831145"/>
            <a:ext cx="2108657" cy="724611"/>
          </a:xfrm>
          <a:custGeom>
            <a:avLst/>
            <a:gdLst/>
            <a:ahLst/>
            <a:cxnLst/>
            <a:rect r="r" b="b" t="t" l="l"/>
            <a:pathLst>
              <a:path h="724611" w="2108657">
                <a:moveTo>
                  <a:pt x="0" y="0"/>
                </a:moveTo>
                <a:lnTo>
                  <a:pt x="2108657" y="0"/>
                </a:lnTo>
                <a:lnTo>
                  <a:pt x="2108657" y="724611"/>
                </a:lnTo>
                <a:lnTo>
                  <a:pt x="0" y="724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0">
            <a:off x="15757003" y="2425817"/>
            <a:ext cx="1278661" cy="127866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3" id="23"/>
          <p:cNvGrpSpPr/>
          <p:nvPr/>
        </p:nvGrpSpPr>
        <p:grpSpPr>
          <a:xfrm rot="0">
            <a:off x="-579882" y="7552484"/>
            <a:ext cx="2300729" cy="230072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5" id="2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26" id="26"/>
          <p:cNvSpPr txBox="true"/>
          <p:nvPr/>
        </p:nvSpPr>
        <p:spPr>
          <a:xfrm rot="0">
            <a:off x="1191603" y="8888295"/>
            <a:ext cx="16512218" cy="493361"/>
          </a:xfrm>
          <a:prstGeom prst="rect">
            <a:avLst/>
          </a:prstGeom>
        </p:spPr>
        <p:txBody>
          <a:bodyPr anchor="t" rtlCol="false" tIns="0" lIns="0" bIns="0" rIns="0">
            <a:spAutoFit/>
          </a:bodyPr>
          <a:lstStyle/>
          <a:p>
            <a:pPr algn="l">
              <a:lnSpc>
                <a:spcPts val="3738"/>
              </a:lnSpc>
            </a:pPr>
            <a:r>
              <a:rPr lang="en-US" sz="3665" i="true" b="true">
                <a:solidFill>
                  <a:srgbClr val="000000"/>
                </a:solidFill>
                <a:latin typeface="Aileron Bold Italics"/>
                <a:ea typeface="Aileron Bold Italics"/>
                <a:cs typeface="Aileron Bold Italics"/>
                <a:sym typeface="Aileron Bold Italics"/>
              </a:rPr>
              <a:t> Link Github : </a:t>
            </a:r>
            <a:r>
              <a:rPr lang="en-US" sz="3665" i="true">
                <a:solidFill>
                  <a:srgbClr val="000000"/>
                </a:solidFill>
                <a:latin typeface="Aileron Italics"/>
                <a:ea typeface="Aileron Italics"/>
                <a:cs typeface="Aileron Italics"/>
                <a:sym typeface="Aileron Italics"/>
              </a:rPr>
              <a:t>https://github.com/Elyza02/Projek-web-profil-Elyza2400018106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01161" y="5766560"/>
            <a:ext cx="13645760" cy="136457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02</a:t>
              </a:r>
            </a:p>
          </p:txBody>
        </p:sp>
      </p:grpSp>
      <p:sp>
        <p:nvSpPr>
          <p:cNvPr name="TextBox 10" id="10"/>
          <p:cNvSpPr txBox="true"/>
          <p:nvPr/>
        </p:nvSpPr>
        <p:spPr>
          <a:xfrm rot="0">
            <a:off x="1374773" y="2732409"/>
            <a:ext cx="8563658" cy="764435"/>
          </a:xfrm>
          <a:prstGeom prst="rect">
            <a:avLst/>
          </a:prstGeom>
        </p:spPr>
        <p:txBody>
          <a:bodyPr anchor="t" rtlCol="false" tIns="0" lIns="0" bIns="0" rIns="0">
            <a:spAutoFit/>
          </a:bodyPr>
          <a:lstStyle/>
          <a:p>
            <a:pPr algn="l">
              <a:lnSpc>
                <a:spcPts val="5549"/>
              </a:lnSpc>
            </a:pPr>
            <a:r>
              <a:rPr lang="en-US" sz="6453" b="true">
                <a:solidFill>
                  <a:srgbClr val="000000"/>
                </a:solidFill>
                <a:latin typeface="TT Hoves Bold"/>
                <a:ea typeface="TT Hoves Bold"/>
                <a:cs typeface="TT Hoves Bold"/>
                <a:sym typeface="TT Hoves Bold"/>
              </a:rPr>
              <a:t>DESKRIPSI SINGKAT</a:t>
            </a:r>
          </a:p>
        </p:txBody>
      </p:sp>
      <p:sp>
        <p:nvSpPr>
          <p:cNvPr name="TextBox 11" id="11"/>
          <p:cNvSpPr txBox="true"/>
          <p:nvPr/>
        </p:nvSpPr>
        <p:spPr>
          <a:xfrm rot="0">
            <a:off x="1374773" y="4220744"/>
            <a:ext cx="8880237" cy="2806700"/>
          </a:xfrm>
          <a:prstGeom prst="rect">
            <a:avLst/>
          </a:prstGeom>
        </p:spPr>
        <p:txBody>
          <a:bodyPr anchor="t" rtlCol="false" tIns="0" lIns="0" bIns="0" rIns="0">
            <a:spAutoFit/>
          </a:bodyPr>
          <a:lstStyle/>
          <a:p>
            <a:pPr algn="just">
              <a:lnSpc>
                <a:spcPts val="2799"/>
              </a:lnSpc>
            </a:pPr>
            <a:r>
              <a:rPr lang="en-US" sz="1999">
                <a:solidFill>
                  <a:srgbClr val="000000"/>
                </a:solidFill>
                <a:latin typeface="Aileron"/>
                <a:ea typeface="Aileron"/>
                <a:cs typeface="Aileron"/>
                <a:sym typeface="Aileron"/>
              </a:rPr>
              <a:t> Sistem Smart Farming merupakan aplikasi desktop berbasis pungli  GUI yang dikembangkan menggunakan bahasa pemrograman Java dengan Java Swing di IntelliJ IDEA. Aplikasi ini dirancang untuk membantu proses monitoring kondisi tanaman secara digital melalui simulasi data sensor seperti suhu, kelembapan tanah, pH, dan intensitas cahaya. Selain itu, aplikasi ini juga menyediakan fitur pemilihan jenis tanaman, kontrol pompa air, serta catatan manual pertanian, dengan menerapkan konsep Object Oriented Programming (OOP) seperti enkapsulasi, pewarisan, dan polimorfisme.</a:t>
            </a:r>
          </a:p>
        </p:txBody>
      </p:sp>
      <p:sp>
        <p:nvSpPr>
          <p:cNvPr name="TextBox 12" id="12"/>
          <p:cNvSpPr txBox="true"/>
          <p:nvPr/>
        </p:nvSpPr>
        <p:spPr>
          <a:xfrm rot="0">
            <a:off x="1910661" y="1123950"/>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13" id="13"/>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14" id="14"/>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15" id="15"/>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16" id="16"/>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Freeform 17" id="17"/>
          <p:cNvSpPr/>
          <p:nvPr/>
        </p:nvSpPr>
        <p:spPr>
          <a:xfrm flipH="false" flipV="false" rot="0">
            <a:off x="9144000" y="1759293"/>
            <a:ext cx="7777074" cy="11578771"/>
          </a:xfrm>
          <a:custGeom>
            <a:avLst/>
            <a:gdLst/>
            <a:ahLst/>
            <a:cxnLst/>
            <a:rect r="r" b="b" t="t" l="l"/>
            <a:pathLst>
              <a:path h="11578771" w="7777074">
                <a:moveTo>
                  <a:pt x="0" y="0"/>
                </a:moveTo>
                <a:lnTo>
                  <a:pt x="7777074" y="0"/>
                </a:lnTo>
                <a:lnTo>
                  <a:pt x="7777074" y="11578770"/>
                </a:lnTo>
                <a:lnTo>
                  <a:pt x="0" y="11578770"/>
                </a:lnTo>
                <a:lnTo>
                  <a:pt x="0" y="0"/>
                </a:lnTo>
                <a:close/>
              </a:path>
            </a:pathLst>
          </a:custGeom>
          <a:blipFill>
            <a:blip r:embed="rId6"/>
            <a:stretch>
              <a:fillRect l="0" t="0" r="0" b="0"/>
            </a:stretch>
          </a:blipFill>
        </p:spPr>
      </p:sp>
      <p:sp>
        <p:nvSpPr>
          <p:cNvPr name="Freeform 18" id="18"/>
          <p:cNvSpPr/>
          <p:nvPr/>
        </p:nvSpPr>
        <p:spPr>
          <a:xfrm flipH="false" flipV="false" rot="0">
            <a:off x="9144000" y="199087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8001122" y="1759293"/>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0">
            <a:off x="5742432" y="2078227"/>
            <a:ext cx="676215" cy="6762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3" id="23"/>
          <p:cNvGrpSpPr/>
          <p:nvPr/>
        </p:nvGrpSpPr>
        <p:grpSpPr>
          <a:xfrm rot="0">
            <a:off x="1910661" y="9258300"/>
            <a:ext cx="2604250" cy="260425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5" id="2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6" id="26"/>
          <p:cNvGrpSpPr/>
          <p:nvPr/>
        </p:nvGrpSpPr>
        <p:grpSpPr>
          <a:xfrm rot="0">
            <a:off x="16560050" y="5697184"/>
            <a:ext cx="1727950" cy="172795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8" id="2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01065" y="4158040"/>
            <a:ext cx="13645760" cy="136457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03</a:t>
              </a:r>
            </a:p>
          </p:txBody>
        </p:sp>
      </p:grpSp>
      <p:sp>
        <p:nvSpPr>
          <p:cNvPr name="TextBox 10" id="10"/>
          <p:cNvSpPr txBox="true"/>
          <p:nvPr/>
        </p:nvSpPr>
        <p:spPr>
          <a:xfrm rot="0">
            <a:off x="2414059" y="3575044"/>
            <a:ext cx="8404747" cy="4269563"/>
          </a:xfrm>
          <a:prstGeom prst="rect">
            <a:avLst/>
          </a:prstGeom>
        </p:spPr>
        <p:txBody>
          <a:bodyPr anchor="t" rtlCol="false" tIns="0" lIns="0" bIns="0" rIns="0">
            <a:spAutoFit/>
          </a:bodyPr>
          <a:lstStyle/>
          <a:p>
            <a:pPr algn="just">
              <a:lnSpc>
                <a:spcPts val="3096"/>
              </a:lnSpc>
            </a:pPr>
          </a:p>
          <a:p>
            <a:pPr algn="just" marL="477575" indent="-238787" lvl="1">
              <a:lnSpc>
                <a:spcPts val="3096"/>
              </a:lnSpc>
              <a:buFont typeface="Arial"/>
              <a:buChar char="•"/>
            </a:pPr>
            <a:r>
              <a:rPr lang="en-US" sz="2212">
                <a:solidFill>
                  <a:srgbClr val="000000"/>
                </a:solidFill>
                <a:latin typeface="Aileron"/>
                <a:ea typeface="Aileron"/>
                <a:cs typeface="Aileron"/>
                <a:sym typeface="Aileron"/>
              </a:rPr>
              <a:t>Login pengguna</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Pemilihan jenis tanaman</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Dashboard monitoring tanaman</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Monitoring sensor (suhu, kelembapan tanah, pH, cahaya)</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Analisis kondisi tanaman</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Kontrol pompa air</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Catatan manual pertanian</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Navigasi antar halaman</a:t>
            </a:r>
          </a:p>
          <a:p>
            <a:pPr algn="just" marL="477575" indent="-238787" lvl="1">
              <a:lnSpc>
                <a:spcPts val="3096"/>
              </a:lnSpc>
              <a:buFont typeface="Arial"/>
              <a:buChar char="•"/>
            </a:pPr>
            <a:r>
              <a:rPr lang="en-US" sz="2212">
                <a:solidFill>
                  <a:srgbClr val="000000"/>
                </a:solidFill>
                <a:latin typeface="Aileron"/>
                <a:ea typeface="Aileron"/>
                <a:cs typeface="Aileron"/>
                <a:sym typeface="Aileron"/>
              </a:rPr>
              <a:t>Keluar aplikasi</a:t>
            </a:r>
          </a:p>
          <a:p>
            <a:pPr algn="just">
              <a:lnSpc>
                <a:spcPts val="3096"/>
              </a:lnSpc>
            </a:pPr>
          </a:p>
        </p:txBody>
      </p:sp>
      <p:sp>
        <p:nvSpPr>
          <p:cNvPr name="TextBox 11" id="11"/>
          <p:cNvSpPr txBox="true"/>
          <p:nvPr/>
        </p:nvSpPr>
        <p:spPr>
          <a:xfrm rot="0">
            <a:off x="1910661" y="1123950"/>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12" id="12"/>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13" id="13"/>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14" id="14"/>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15" id="15"/>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Freeform 16" id="16"/>
          <p:cNvSpPr/>
          <p:nvPr/>
        </p:nvSpPr>
        <p:spPr>
          <a:xfrm flipH="false" flipV="false" rot="0">
            <a:off x="10978628" y="1856146"/>
            <a:ext cx="5738238" cy="7267425"/>
          </a:xfrm>
          <a:custGeom>
            <a:avLst/>
            <a:gdLst/>
            <a:ahLst/>
            <a:cxnLst/>
            <a:rect r="r" b="b" t="t" l="l"/>
            <a:pathLst>
              <a:path h="7267425" w="5738238">
                <a:moveTo>
                  <a:pt x="0" y="0"/>
                </a:moveTo>
                <a:lnTo>
                  <a:pt x="5738238" y="0"/>
                </a:lnTo>
                <a:lnTo>
                  <a:pt x="5738238" y="7267425"/>
                </a:lnTo>
                <a:lnTo>
                  <a:pt x="0" y="7267425"/>
                </a:lnTo>
                <a:lnTo>
                  <a:pt x="0" y="0"/>
                </a:lnTo>
                <a:close/>
              </a:path>
            </a:pathLst>
          </a:custGeom>
          <a:blipFill>
            <a:blip r:embed="rId6"/>
            <a:stretch>
              <a:fillRect l="0" t="0" r="0" b="0"/>
            </a:stretch>
          </a:blipFill>
        </p:spPr>
      </p:sp>
      <p:sp>
        <p:nvSpPr>
          <p:cNvPr name="Freeform 17" id="17"/>
          <p:cNvSpPr/>
          <p:nvPr/>
        </p:nvSpPr>
        <p:spPr>
          <a:xfrm flipH="false" flipV="false" rot="0">
            <a:off x="5505423" y="772505"/>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213683" y="8494733"/>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9073417" y="2225294"/>
            <a:ext cx="1149725" cy="114972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22" id="22"/>
          <p:cNvSpPr txBox="true"/>
          <p:nvPr/>
        </p:nvSpPr>
        <p:spPr>
          <a:xfrm rot="0">
            <a:off x="2061620" y="2628962"/>
            <a:ext cx="8161522" cy="732113"/>
          </a:xfrm>
          <a:prstGeom prst="rect">
            <a:avLst/>
          </a:prstGeom>
        </p:spPr>
        <p:txBody>
          <a:bodyPr anchor="t" rtlCol="false" tIns="0" lIns="0" bIns="0" rIns="0">
            <a:spAutoFit/>
          </a:bodyPr>
          <a:lstStyle/>
          <a:p>
            <a:pPr algn="l">
              <a:lnSpc>
                <a:spcPts val="5759"/>
              </a:lnSpc>
            </a:pPr>
            <a:r>
              <a:rPr lang="en-US" sz="4964" b="true">
                <a:solidFill>
                  <a:srgbClr val="000000"/>
                </a:solidFill>
                <a:latin typeface="TT Hoves Bold"/>
                <a:ea typeface="TT Hoves Bold"/>
                <a:cs typeface="TT Hoves Bold"/>
                <a:sym typeface="TT Hoves Bold"/>
              </a:rPr>
              <a:t>FITUR UTAMA APLIKASI</a:t>
            </a:r>
          </a:p>
        </p:txBody>
      </p:sp>
      <p:grpSp>
        <p:nvGrpSpPr>
          <p:cNvPr name="Group 23" id="23"/>
          <p:cNvGrpSpPr/>
          <p:nvPr/>
        </p:nvGrpSpPr>
        <p:grpSpPr>
          <a:xfrm rot="0">
            <a:off x="2183518" y="8301654"/>
            <a:ext cx="1985346" cy="198534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5" id="2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26" id="26"/>
          <p:cNvGrpSpPr/>
          <p:nvPr/>
        </p:nvGrpSpPr>
        <p:grpSpPr>
          <a:xfrm rot="0">
            <a:off x="17573146" y="2394944"/>
            <a:ext cx="1181100" cy="11811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8" id="2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258615" y="3438895"/>
            <a:ext cx="13645760" cy="136457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04</a:t>
              </a:r>
            </a:p>
          </p:txBody>
        </p:sp>
      </p:grpSp>
      <p:sp>
        <p:nvSpPr>
          <p:cNvPr name="Freeform 10" id="10"/>
          <p:cNvSpPr/>
          <p:nvPr/>
        </p:nvSpPr>
        <p:spPr>
          <a:xfrm flipH="false" flipV="false" rot="0">
            <a:off x="11101796" y="4290364"/>
            <a:ext cx="6157504" cy="3381030"/>
          </a:xfrm>
          <a:custGeom>
            <a:avLst/>
            <a:gdLst/>
            <a:ahLst/>
            <a:cxnLst/>
            <a:rect r="r" b="b" t="t" l="l"/>
            <a:pathLst>
              <a:path h="3381030" w="6157504">
                <a:moveTo>
                  <a:pt x="0" y="0"/>
                </a:moveTo>
                <a:lnTo>
                  <a:pt x="6157504" y="0"/>
                </a:lnTo>
                <a:lnTo>
                  <a:pt x="6157504" y="3381030"/>
                </a:lnTo>
                <a:lnTo>
                  <a:pt x="0" y="3381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9642032" y="343889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8633775" y="3057112"/>
            <a:ext cx="2222020" cy="763567"/>
          </a:xfrm>
          <a:custGeom>
            <a:avLst/>
            <a:gdLst/>
            <a:ahLst/>
            <a:cxnLst/>
            <a:rect r="r" b="b" t="t" l="l"/>
            <a:pathLst>
              <a:path h="763567" w="2222020">
                <a:moveTo>
                  <a:pt x="2222019" y="0"/>
                </a:moveTo>
                <a:lnTo>
                  <a:pt x="0" y="0"/>
                </a:lnTo>
                <a:lnTo>
                  <a:pt x="0" y="763566"/>
                </a:lnTo>
                <a:lnTo>
                  <a:pt x="2222019" y="763566"/>
                </a:lnTo>
                <a:lnTo>
                  <a:pt x="2222019"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616433" y="1699633"/>
            <a:ext cx="1149725" cy="114972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6" id="16"/>
          <p:cNvGrpSpPr/>
          <p:nvPr/>
        </p:nvGrpSpPr>
        <p:grpSpPr>
          <a:xfrm rot="0">
            <a:off x="7624690" y="8844542"/>
            <a:ext cx="2017342" cy="20173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9" id="19"/>
          <p:cNvGrpSpPr/>
          <p:nvPr/>
        </p:nvGrpSpPr>
        <p:grpSpPr>
          <a:xfrm rot="0">
            <a:off x="5760162" y="8699485"/>
            <a:ext cx="856271" cy="8562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22" id="22"/>
          <p:cNvSpPr/>
          <p:nvPr/>
        </p:nvSpPr>
        <p:spPr>
          <a:xfrm flipH="false" flipV="false" rot="0">
            <a:off x="1102555" y="2989901"/>
            <a:ext cx="2333463" cy="3546270"/>
          </a:xfrm>
          <a:custGeom>
            <a:avLst/>
            <a:gdLst/>
            <a:ahLst/>
            <a:cxnLst/>
            <a:rect r="r" b="b" t="t" l="l"/>
            <a:pathLst>
              <a:path h="3546270" w="2333463">
                <a:moveTo>
                  <a:pt x="0" y="0"/>
                </a:moveTo>
                <a:lnTo>
                  <a:pt x="2333463" y="0"/>
                </a:lnTo>
                <a:lnTo>
                  <a:pt x="2333463" y="3546269"/>
                </a:lnTo>
                <a:lnTo>
                  <a:pt x="0" y="3546269"/>
                </a:lnTo>
                <a:lnTo>
                  <a:pt x="0" y="0"/>
                </a:lnTo>
                <a:close/>
              </a:path>
            </a:pathLst>
          </a:custGeom>
          <a:blipFill>
            <a:blip r:embed="rId10"/>
            <a:stretch>
              <a:fillRect l="-8002" t="0" r="-8544" b="-2514"/>
            </a:stretch>
          </a:blipFill>
        </p:spPr>
      </p:sp>
      <p:sp>
        <p:nvSpPr>
          <p:cNvPr name="Freeform 23" id="23"/>
          <p:cNvSpPr/>
          <p:nvPr/>
        </p:nvSpPr>
        <p:spPr>
          <a:xfrm flipH="false" flipV="false" rot="0">
            <a:off x="4774411" y="2989901"/>
            <a:ext cx="2416885" cy="3546270"/>
          </a:xfrm>
          <a:custGeom>
            <a:avLst/>
            <a:gdLst/>
            <a:ahLst/>
            <a:cxnLst/>
            <a:rect r="r" b="b" t="t" l="l"/>
            <a:pathLst>
              <a:path h="3546270" w="2416885">
                <a:moveTo>
                  <a:pt x="0" y="0"/>
                </a:moveTo>
                <a:lnTo>
                  <a:pt x="2416884" y="0"/>
                </a:lnTo>
                <a:lnTo>
                  <a:pt x="2416884" y="3546269"/>
                </a:lnTo>
                <a:lnTo>
                  <a:pt x="0" y="3546269"/>
                </a:lnTo>
                <a:lnTo>
                  <a:pt x="0" y="0"/>
                </a:lnTo>
                <a:close/>
              </a:path>
            </a:pathLst>
          </a:custGeom>
          <a:blipFill>
            <a:blip r:embed="rId11"/>
            <a:stretch>
              <a:fillRect l="-14069" t="-5058" r="-14063" b="-6568"/>
            </a:stretch>
          </a:blipFill>
        </p:spPr>
      </p:sp>
      <p:sp>
        <p:nvSpPr>
          <p:cNvPr name="Freeform 24" id="24"/>
          <p:cNvSpPr/>
          <p:nvPr/>
        </p:nvSpPr>
        <p:spPr>
          <a:xfrm flipH="false" flipV="false" rot="0">
            <a:off x="8634522" y="2989901"/>
            <a:ext cx="2221272" cy="3546270"/>
          </a:xfrm>
          <a:custGeom>
            <a:avLst/>
            <a:gdLst/>
            <a:ahLst/>
            <a:cxnLst/>
            <a:rect r="r" b="b" t="t" l="l"/>
            <a:pathLst>
              <a:path h="3546270" w="2221272">
                <a:moveTo>
                  <a:pt x="0" y="0"/>
                </a:moveTo>
                <a:lnTo>
                  <a:pt x="2221272" y="0"/>
                </a:lnTo>
                <a:lnTo>
                  <a:pt x="2221272" y="3546269"/>
                </a:lnTo>
                <a:lnTo>
                  <a:pt x="0" y="3546269"/>
                </a:lnTo>
                <a:lnTo>
                  <a:pt x="0" y="0"/>
                </a:lnTo>
                <a:close/>
              </a:path>
            </a:pathLst>
          </a:custGeom>
          <a:blipFill>
            <a:blip r:embed="rId12"/>
            <a:stretch>
              <a:fillRect l="-7901" t="-3616" r="-14001" b="-3652"/>
            </a:stretch>
          </a:blipFill>
        </p:spPr>
      </p:sp>
      <p:sp>
        <p:nvSpPr>
          <p:cNvPr name="Freeform 25" id="25"/>
          <p:cNvSpPr/>
          <p:nvPr/>
        </p:nvSpPr>
        <p:spPr>
          <a:xfrm flipH="false" flipV="false" rot="0">
            <a:off x="2618614" y="6714825"/>
            <a:ext cx="2407318" cy="3375208"/>
          </a:xfrm>
          <a:custGeom>
            <a:avLst/>
            <a:gdLst/>
            <a:ahLst/>
            <a:cxnLst/>
            <a:rect r="r" b="b" t="t" l="l"/>
            <a:pathLst>
              <a:path h="3375208" w="2407318">
                <a:moveTo>
                  <a:pt x="0" y="0"/>
                </a:moveTo>
                <a:lnTo>
                  <a:pt x="2407318" y="0"/>
                </a:lnTo>
                <a:lnTo>
                  <a:pt x="2407318" y="3375209"/>
                </a:lnTo>
                <a:lnTo>
                  <a:pt x="0" y="3375209"/>
                </a:lnTo>
                <a:lnTo>
                  <a:pt x="0" y="0"/>
                </a:lnTo>
                <a:close/>
              </a:path>
            </a:pathLst>
          </a:custGeom>
          <a:blipFill>
            <a:blip r:embed="rId13"/>
            <a:stretch>
              <a:fillRect l="-13611" t="-4562" r="-8024" b="-3751"/>
            </a:stretch>
          </a:blipFill>
        </p:spPr>
      </p:sp>
      <p:sp>
        <p:nvSpPr>
          <p:cNvPr name="Freeform 26" id="26"/>
          <p:cNvSpPr/>
          <p:nvPr/>
        </p:nvSpPr>
        <p:spPr>
          <a:xfrm flipH="false" flipV="false" rot="0">
            <a:off x="6548563" y="6758307"/>
            <a:ext cx="2435189" cy="3331727"/>
          </a:xfrm>
          <a:custGeom>
            <a:avLst/>
            <a:gdLst/>
            <a:ahLst/>
            <a:cxnLst/>
            <a:rect r="r" b="b" t="t" l="l"/>
            <a:pathLst>
              <a:path h="3331727" w="2435189">
                <a:moveTo>
                  <a:pt x="0" y="0"/>
                </a:moveTo>
                <a:lnTo>
                  <a:pt x="2435189" y="0"/>
                </a:lnTo>
                <a:lnTo>
                  <a:pt x="2435189" y="3331727"/>
                </a:lnTo>
                <a:lnTo>
                  <a:pt x="0" y="3331727"/>
                </a:lnTo>
                <a:lnTo>
                  <a:pt x="0" y="0"/>
                </a:lnTo>
                <a:close/>
              </a:path>
            </a:pathLst>
          </a:custGeom>
          <a:blipFill>
            <a:blip r:embed="rId14"/>
            <a:stretch>
              <a:fillRect l="-7011" t="-5133" r="-11682" b="-2094"/>
            </a:stretch>
          </a:blipFill>
        </p:spPr>
      </p:sp>
      <p:sp>
        <p:nvSpPr>
          <p:cNvPr name="TextBox 27" id="27"/>
          <p:cNvSpPr txBox="true"/>
          <p:nvPr/>
        </p:nvSpPr>
        <p:spPr>
          <a:xfrm rot="0">
            <a:off x="1374773" y="564689"/>
            <a:ext cx="1789026" cy="695593"/>
          </a:xfrm>
          <a:prstGeom prst="rect">
            <a:avLst/>
          </a:prstGeom>
        </p:spPr>
        <p:txBody>
          <a:bodyPr anchor="t" rtlCol="false" tIns="0" lIns="0" bIns="0" rIns="0">
            <a:spAutoFit/>
          </a:bodyPr>
          <a:lstStyle/>
          <a:p>
            <a:pPr algn="l">
              <a:lnSpc>
                <a:spcPts val="2663"/>
              </a:lnSpc>
            </a:pPr>
            <a:r>
              <a:rPr lang="en-US" sz="2864" spc="-234" b="true">
                <a:solidFill>
                  <a:srgbClr val="000000"/>
                </a:solidFill>
                <a:latin typeface="Aileron Bold"/>
                <a:ea typeface="Aileron Bold"/>
                <a:cs typeface="Aileron Bold"/>
                <a:sym typeface="Aileron Bold"/>
              </a:rPr>
              <a:t>Studio Shodwe</a:t>
            </a:r>
          </a:p>
        </p:txBody>
      </p:sp>
      <p:sp>
        <p:nvSpPr>
          <p:cNvPr name="TextBox 28" id="28"/>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29" id="29"/>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30" id="30"/>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31" id="31"/>
          <p:cNvSpPr txBox="true"/>
          <p:nvPr/>
        </p:nvSpPr>
        <p:spPr>
          <a:xfrm rot="0">
            <a:off x="1054447" y="1718683"/>
            <a:ext cx="11896661" cy="833068"/>
          </a:xfrm>
          <a:prstGeom prst="rect">
            <a:avLst/>
          </a:prstGeom>
        </p:spPr>
        <p:txBody>
          <a:bodyPr anchor="t" rtlCol="false" tIns="0" lIns="0" bIns="0" rIns="0">
            <a:spAutoFit/>
          </a:bodyPr>
          <a:lstStyle/>
          <a:p>
            <a:pPr algn="l" marL="0" indent="0" lvl="0">
              <a:lnSpc>
                <a:spcPts val="6535"/>
              </a:lnSpc>
              <a:spcBef>
                <a:spcPct val="0"/>
              </a:spcBef>
            </a:pPr>
            <a:r>
              <a:rPr lang="en-US" b="true" sz="5634">
                <a:solidFill>
                  <a:srgbClr val="000000"/>
                </a:solidFill>
                <a:latin typeface="TT Hoves Bold"/>
                <a:ea typeface="TT Hoves Bold"/>
                <a:cs typeface="TT Hoves Bold"/>
                <a:sym typeface="TT Hoves Bold"/>
              </a:rPr>
              <a:t>DESAIN /RANCANGAN APLIKASI </a:t>
            </a:r>
          </a:p>
        </p:txBody>
      </p:sp>
      <p:sp>
        <p:nvSpPr>
          <p:cNvPr name="TextBox 32" id="32"/>
          <p:cNvSpPr txBox="true"/>
          <p:nvPr/>
        </p:nvSpPr>
        <p:spPr>
          <a:xfrm rot="0">
            <a:off x="16252603" y="11911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2134" y="4049380"/>
            <a:ext cx="10234433" cy="102344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028700" y="126028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05</a:t>
              </a:r>
            </a:p>
          </p:txBody>
        </p:sp>
      </p:grpSp>
      <p:sp>
        <p:nvSpPr>
          <p:cNvPr name="Freeform 10" id="10"/>
          <p:cNvSpPr/>
          <p:nvPr/>
        </p:nvSpPr>
        <p:spPr>
          <a:xfrm flipH="false" flipV="false" rot="456670">
            <a:off x="13363729" y="1570141"/>
            <a:ext cx="6140447" cy="2512001"/>
          </a:xfrm>
          <a:custGeom>
            <a:avLst/>
            <a:gdLst/>
            <a:ahLst/>
            <a:cxnLst/>
            <a:rect r="r" b="b" t="t" l="l"/>
            <a:pathLst>
              <a:path h="2512001" w="6140447">
                <a:moveTo>
                  <a:pt x="0" y="0"/>
                </a:moveTo>
                <a:lnTo>
                  <a:pt x="6140447" y="0"/>
                </a:lnTo>
                <a:lnTo>
                  <a:pt x="6140447" y="2512001"/>
                </a:lnTo>
                <a:lnTo>
                  <a:pt x="0" y="251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0">
            <a:off x="1028700" y="3018303"/>
            <a:ext cx="1298587" cy="12985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4" id="14"/>
          <p:cNvGrpSpPr/>
          <p:nvPr/>
        </p:nvGrpSpPr>
        <p:grpSpPr>
          <a:xfrm rot="0">
            <a:off x="15364489" y="3397724"/>
            <a:ext cx="539746" cy="5397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17" id="17"/>
          <p:cNvSpPr/>
          <p:nvPr/>
        </p:nvSpPr>
        <p:spPr>
          <a:xfrm flipH="false" flipV="false" rot="0">
            <a:off x="6921980" y="8864791"/>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4759291" y="8483008"/>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false" rot="0">
            <a:off x="16775981" y="3285813"/>
            <a:ext cx="2222020" cy="763567"/>
          </a:xfrm>
          <a:custGeom>
            <a:avLst/>
            <a:gdLst/>
            <a:ahLst/>
            <a:cxnLst/>
            <a:rect r="r" b="b" t="t" l="l"/>
            <a:pathLst>
              <a:path h="763567" w="2222020">
                <a:moveTo>
                  <a:pt x="2222020" y="0"/>
                </a:moveTo>
                <a:lnTo>
                  <a:pt x="0" y="0"/>
                </a:lnTo>
                <a:lnTo>
                  <a:pt x="0" y="763567"/>
                </a:lnTo>
                <a:lnTo>
                  <a:pt x="2222020" y="763567"/>
                </a:lnTo>
                <a:lnTo>
                  <a:pt x="222202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a:grpSpLocks noChangeAspect="true"/>
          </p:cNvGrpSpPr>
          <p:nvPr/>
        </p:nvGrpSpPr>
        <p:grpSpPr>
          <a:xfrm rot="5400000">
            <a:off x="1561987" y="1778531"/>
            <a:ext cx="3500700" cy="4851024"/>
            <a:chOff x="0" y="0"/>
            <a:chExt cx="4734560" cy="6560820"/>
          </a:xfrm>
        </p:grpSpPr>
        <p:sp>
          <p:nvSpPr>
            <p:cNvPr name="Freeform 21" id="2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2" id="2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3" id="23"/>
            <p:cNvSpPr/>
            <p:nvPr/>
          </p:nvSpPr>
          <p:spPr>
            <a:xfrm flipH="false" flipV="false" rot="-5376000">
              <a:off x="-675577" y="1163301"/>
              <a:ext cx="6071743" cy="4248185"/>
            </a:xfrm>
            <a:custGeom>
              <a:avLst/>
              <a:gdLst/>
              <a:ahLst/>
              <a:cxnLst/>
              <a:rect r="r" b="b" t="t" l="l"/>
              <a:pathLst>
                <a:path h="4248185" w="6071743">
                  <a:moveTo>
                    <a:pt x="130256" y="4246916"/>
                  </a:moveTo>
                  <a:cubicBezTo>
                    <a:pt x="74377" y="4247306"/>
                    <a:pt x="28339" y="4201906"/>
                    <a:pt x="27949" y="4146027"/>
                  </a:cubicBezTo>
                  <a:lnTo>
                    <a:pt x="3" y="143085"/>
                  </a:lnTo>
                  <a:cubicBezTo>
                    <a:pt x="-387" y="87206"/>
                    <a:pt x="45012" y="41168"/>
                    <a:pt x="100891" y="40778"/>
                  </a:cubicBezTo>
                  <a:lnTo>
                    <a:pt x="5941479" y="2"/>
                  </a:lnTo>
                  <a:cubicBezTo>
                    <a:pt x="5997357" y="-388"/>
                    <a:pt x="6043395" y="45012"/>
                    <a:pt x="6043785" y="100891"/>
                  </a:cubicBezTo>
                  <a:lnTo>
                    <a:pt x="6071741" y="4105103"/>
                  </a:lnTo>
                  <a:cubicBezTo>
                    <a:pt x="6072131" y="4160981"/>
                    <a:pt x="6026731" y="4207020"/>
                    <a:pt x="5970852" y="4207410"/>
                  </a:cubicBezTo>
                  <a:lnTo>
                    <a:pt x="130265" y="4248185"/>
                  </a:lnTo>
                  <a:close/>
                </a:path>
              </a:pathLst>
            </a:custGeom>
            <a:blipFill>
              <a:blip r:embed="rId10"/>
              <a:stretch>
                <a:fillRect l="-1204" t="0" r="-22904" b="0"/>
              </a:stretch>
            </a:blipFill>
          </p:spPr>
        </p:sp>
        <p:sp>
          <p:nvSpPr>
            <p:cNvPr name="Freeform 24" id="24"/>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5" id="25"/>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6" id="26"/>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7" id="27"/>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8" id="28"/>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9" id="29"/>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0" id="30"/>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1" id="31"/>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grpSp>
        <p:nvGrpSpPr>
          <p:cNvPr name="Group 32" id="32"/>
          <p:cNvGrpSpPr>
            <a:grpSpLocks noChangeAspect="true"/>
          </p:cNvGrpSpPr>
          <p:nvPr/>
        </p:nvGrpSpPr>
        <p:grpSpPr>
          <a:xfrm rot="5400000">
            <a:off x="6607644" y="1790867"/>
            <a:ext cx="3468264" cy="4806077"/>
            <a:chOff x="0" y="0"/>
            <a:chExt cx="4734560" cy="6560820"/>
          </a:xfrm>
        </p:grpSpPr>
        <p:sp>
          <p:nvSpPr>
            <p:cNvPr name="Freeform 33" id="3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4" id="3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5" id="35"/>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1"/>
              <a:stretch>
                <a:fillRect l="-339" t="0" r="-25093" b="0"/>
              </a:stretch>
            </a:blipFill>
          </p:spPr>
        </p:sp>
        <p:sp>
          <p:nvSpPr>
            <p:cNvPr name="Freeform 36" id="36"/>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7" id="37"/>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8" id="38"/>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9" id="39"/>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0" id="40"/>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1" id="41"/>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2" id="42"/>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3" id="43"/>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grpSp>
        <p:nvGrpSpPr>
          <p:cNvPr name="Group 44" id="44"/>
          <p:cNvGrpSpPr>
            <a:grpSpLocks noChangeAspect="true"/>
          </p:cNvGrpSpPr>
          <p:nvPr/>
        </p:nvGrpSpPr>
        <p:grpSpPr>
          <a:xfrm rot="5400000">
            <a:off x="11835388" y="1811853"/>
            <a:ext cx="3327926" cy="4611606"/>
            <a:chOff x="0" y="0"/>
            <a:chExt cx="4734560" cy="6560820"/>
          </a:xfrm>
        </p:grpSpPr>
        <p:sp>
          <p:nvSpPr>
            <p:cNvPr name="Freeform 45" id="4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6" id="4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7" id="47"/>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2"/>
              <a:stretch>
                <a:fillRect l="-6737" t="0" r="-39820" b="0"/>
              </a:stretch>
            </a:blipFill>
          </p:spPr>
        </p:sp>
        <p:sp>
          <p:nvSpPr>
            <p:cNvPr name="Freeform 48" id="48"/>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9" id="49"/>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50" id="50"/>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1" id="51"/>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2" id="52"/>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3" id="53"/>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4" id="54"/>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5" id="55"/>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56" id="56"/>
          <p:cNvGrpSpPr>
            <a:grpSpLocks noChangeAspect="true"/>
          </p:cNvGrpSpPr>
          <p:nvPr/>
        </p:nvGrpSpPr>
        <p:grpSpPr>
          <a:xfrm rot="5400000">
            <a:off x="1542964" y="5732300"/>
            <a:ext cx="3575066" cy="4954075"/>
            <a:chOff x="0" y="0"/>
            <a:chExt cx="4734560" cy="6560820"/>
          </a:xfrm>
        </p:grpSpPr>
        <p:sp>
          <p:nvSpPr>
            <p:cNvPr name="Freeform 57" id="5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8" id="5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59" id="59"/>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3"/>
              <a:stretch>
                <a:fillRect l="-5208" t="0" r="-25832" b="0"/>
              </a:stretch>
            </a:blipFill>
          </p:spPr>
        </p:sp>
        <p:sp>
          <p:nvSpPr>
            <p:cNvPr name="Freeform 60" id="60"/>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61" id="61"/>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62" id="62"/>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63" id="63"/>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64" id="64"/>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65" id="65"/>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6" id="66"/>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7" id="67"/>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68" id="68"/>
          <p:cNvGrpSpPr>
            <a:grpSpLocks noChangeAspect="true"/>
          </p:cNvGrpSpPr>
          <p:nvPr/>
        </p:nvGrpSpPr>
        <p:grpSpPr>
          <a:xfrm rot="5400000">
            <a:off x="6997267" y="5743342"/>
            <a:ext cx="3517818" cy="4874744"/>
            <a:chOff x="0" y="0"/>
            <a:chExt cx="4734560" cy="6560820"/>
          </a:xfrm>
        </p:grpSpPr>
        <p:sp>
          <p:nvSpPr>
            <p:cNvPr name="Freeform 69" id="6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70" id="7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71" id="71"/>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4"/>
              <a:stretch>
                <a:fillRect l="-9781" t="0" r="-11552" b="0"/>
              </a:stretch>
            </a:blipFill>
          </p:spPr>
        </p:sp>
        <p:sp>
          <p:nvSpPr>
            <p:cNvPr name="Freeform 72" id="72"/>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73" id="73"/>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74" id="74"/>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75" id="75"/>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76" id="76"/>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77" id="77"/>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78" id="78"/>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79" id="79"/>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80" id="80"/>
          <p:cNvSpPr txBox="true"/>
          <p:nvPr/>
        </p:nvSpPr>
        <p:spPr>
          <a:xfrm rot="0">
            <a:off x="3169948" y="1015415"/>
            <a:ext cx="9573618" cy="670709"/>
          </a:xfrm>
          <a:prstGeom prst="rect">
            <a:avLst/>
          </a:prstGeom>
        </p:spPr>
        <p:txBody>
          <a:bodyPr anchor="t" rtlCol="false" tIns="0" lIns="0" bIns="0" rIns="0">
            <a:spAutoFit/>
          </a:bodyPr>
          <a:lstStyle/>
          <a:p>
            <a:pPr algn="ctr">
              <a:lnSpc>
                <a:spcPts val="4820"/>
              </a:lnSpc>
            </a:pPr>
            <a:r>
              <a:rPr lang="en-US" b="true" sz="5605">
                <a:solidFill>
                  <a:srgbClr val="000000"/>
                </a:solidFill>
                <a:latin typeface="TT Hoves Bold"/>
                <a:ea typeface="TT Hoves Bold"/>
                <a:cs typeface="TT Hoves Bold"/>
                <a:sym typeface="TT Hoves Bold"/>
              </a:rPr>
              <a:t>STRUKTUR CODE</a:t>
            </a:r>
          </a:p>
        </p:txBody>
      </p:sp>
      <p:sp>
        <p:nvSpPr>
          <p:cNvPr name="TextBox 81" id="81"/>
          <p:cNvSpPr txBox="true"/>
          <p:nvPr/>
        </p:nvSpPr>
        <p:spPr>
          <a:xfrm rot="0">
            <a:off x="853459" y="307632"/>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82" id="82"/>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83" id="83"/>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84" id="84"/>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85" id="85"/>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TextBox 86" id="86"/>
          <p:cNvSpPr txBox="true"/>
          <p:nvPr/>
        </p:nvSpPr>
        <p:spPr>
          <a:xfrm rot="0">
            <a:off x="886825" y="1920143"/>
            <a:ext cx="2258202" cy="4478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Class  Main</a:t>
            </a:r>
          </a:p>
        </p:txBody>
      </p:sp>
      <p:grpSp>
        <p:nvGrpSpPr>
          <p:cNvPr name="Group 87" id="87"/>
          <p:cNvGrpSpPr>
            <a:grpSpLocks noChangeAspect="true"/>
          </p:cNvGrpSpPr>
          <p:nvPr/>
        </p:nvGrpSpPr>
        <p:grpSpPr>
          <a:xfrm rot="5400000">
            <a:off x="12393072" y="5736630"/>
            <a:ext cx="3552616" cy="4922965"/>
            <a:chOff x="0" y="0"/>
            <a:chExt cx="4734560" cy="6560820"/>
          </a:xfrm>
        </p:grpSpPr>
        <p:sp>
          <p:nvSpPr>
            <p:cNvPr name="Freeform 88" id="8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89" id="8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90" id="90"/>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5"/>
              <a:stretch>
                <a:fillRect l="0" t="0" r="-36500" b="0"/>
              </a:stretch>
            </a:blipFill>
          </p:spPr>
        </p:sp>
        <p:sp>
          <p:nvSpPr>
            <p:cNvPr name="Freeform 91" id="91"/>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92" id="92"/>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93" id="93"/>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94" id="94"/>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95" id="95"/>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96" id="96"/>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97" id="97"/>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98" id="98"/>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56125" y="2513770"/>
            <a:ext cx="12645986" cy="1264598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336554" y="82322"/>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06</a:t>
              </a:r>
            </a:p>
          </p:txBody>
        </p:sp>
      </p:grpSp>
      <p:sp>
        <p:nvSpPr>
          <p:cNvPr name="Freeform 10" id="10"/>
          <p:cNvSpPr/>
          <p:nvPr/>
        </p:nvSpPr>
        <p:spPr>
          <a:xfrm flipH="false" flipV="false" rot="0">
            <a:off x="12103033" y="3642350"/>
            <a:ext cx="6602326" cy="6483157"/>
          </a:xfrm>
          <a:custGeom>
            <a:avLst/>
            <a:gdLst/>
            <a:ahLst/>
            <a:cxnLst/>
            <a:rect r="r" b="b" t="t" l="l"/>
            <a:pathLst>
              <a:path h="6483157" w="6602326">
                <a:moveTo>
                  <a:pt x="0" y="0"/>
                </a:moveTo>
                <a:lnTo>
                  <a:pt x="6602327" y="0"/>
                </a:lnTo>
                <a:lnTo>
                  <a:pt x="6602327" y="6483158"/>
                </a:lnTo>
                <a:lnTo>
                  <a:pt x="0" y="6483158"/>
                </a:lnTo>
                <a:lnTo>
                  <a:pt x="0" y="0"/>
                </a:lnTo>
                <a:close/>
              </a:path>
            </a:pathLst>
          </a:custGeom>
          <a:blipFill>
            <a:blip r:embed="rId6"/>
            <a:stretch>
              <a:fillRect l="-541" t="0" r="0" b="0"/>
            </a:stretch>
          </a:blipFill>
        </p:spPr>
      </p:sp>
      <p:sp>
        <p:nvSpPr>
          <p:cNvPr name="Freeform 11" id="11"/>
          <p:cNvSpPr/>
          <p:nvPr/>
        </p:nvSpPr>
        <p:spPr>
          <a:xfrm flipH="false" flipV="false" rot="0">
            <a:off x="5979954" y="390721"/>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345115" y="577472"/>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7845413" y="8187469"/>
            <a:ext cx="1298587" cy="12985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6" id="16"/>
          <p:cNvGrpSpPr/>
          <p:nvPr/>
        </p:nvGrpSpPr>
        <p:grpSpPr>
          <a:xfrm rot="0">
            <a:off x="-269887" y="9476214"/>
            <a:ext cx="1298587" cy="12985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9" id="19"/>
          <p:cNvGrpSpPr>
            <a:grpSpLocks noChangeAspect="true"/>
          </p:cNvGrpSpPr>
          <p:nvPr/>
        </p:nvGrpSpPr>
        <p:grpSpPr>
          <a:xfrm rot="5400000">
            <a:off x="866045" y="892690"/>
            <a:ext cx="3263777" cy="4522712"/>
            <a:chOff x="0" y="0"/>
            <a:chExt cx="4734560" cy="6560820"/>
          </a:xfrm>
        </p:grpSpPr>
        <p:sp>
          <p:nvSpPr>
            <p:cNvPr name="Freeform 20" id="2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1" id="2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2" id="22"/>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9"/>
              <a:stretch>
                <a:fillRect l="-3606" t="0" r="-29947" b="0"/>
              </a:stretch>
            </a:blipFill>
          </p:spPr>
        </p:sp>
        <p:sp>
          <p:nvSpPr>
            <p:cNvPr name="Freeform 23" id="23"/>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4" id="24"/>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5" id="25"/>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6" id="26"/>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7" id="27"/>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8" id="28"/>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29" id="29"/>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0" id="30"/>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1" id="31"/>
          <p:cNvGrpSpPr>
            <a:grpSpLocks noChangeAspect="true"/>
          </p:cNvGrpSpPr>
          <p:nvPr/>
        </p:nvGrpSpPr>
        <p:grpSpPr>
          <a:xfrm rot="5400000">
            <a:off x="5713227" y="892690"/>
            <a:ext cx="3263777" cy="4522712"/>
            <a:chOff x="0" y="0"/>
            <a:chExt cx="4734560" cy="6560820"/>
          </a:xfrm>
        </p:grpSpPr>
        <p:sp>
          <p:nvSpPr>
            <p:cNvPr name="Freeform 32" id="3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3" id="3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4" id="34"/>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0"/>
              <a:stretch>
                <a:fillRect l="-8290" t="0" r="-13308" b="0"/>
              </a:stretch>
            </a:blipFill>
          </p:spPr>
        </p:sp>
        <p:sp>
          <p:nvSpPr>
            <p:cNvPr name="Freeform 35" id="35"/>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6" id="36"/>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7" id="37"/>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8" id="38"/>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9" id="39"/>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0" id="40"/>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1" id="41"/>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2" id="42"/>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43" id="43"/>
          <p:cNvGrpSpPr>
            <a:grpSpLocks noChangeAspect="true"/>
          </p:cNvGrpSpPr>
          <p:nvPr/>
        </p:nvGrpSpPr>
        <p:grpSpPr>
          <a:xfrm rot="5400000">
            <a:off x="10564996" y="873985"/>
            <a:ext cx="3290773" cy="4560122"/>
            <a:chOff x="0" y="0"/>
            <a:chExt cx="4734560" cy="6560820"/>
          </a:xfrm>
        </p:grpSpPr>
        <p:sp>
          <p:nvSpPr>
            <p:cNvPr name="Freeform 44" id="4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5" id="4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6" id="46"/>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1"/>
              <a:stretch>
                <a:fillRect l="-11066" t="0" r="-11066" b="0"/>
              </a:stretch>
            </a:blipFill>
          </p:spPr>
        </p:sp>
        <p:sp>
          <p:nvSpPr>
            <p:cNvPr name="Freeform 47" id="4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8" id="4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9" id="4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0" id="5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1" id="5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2" id="5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3" id="5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4" id="5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55" id="55"/>
          <p:cNvGrpSpPr>
            <a:grpSpLocks noChangeAspect="true"/>
          </p:cNvGrpSpPr>
          <p:nvPr/>
        </p:nvGrpSpPr>
        <p:grpSpPr>
          <a:xfrm rot="5400000">
            <a:off x="881889" y="4891674"/>
            <a:ext cx="3232089" cy="4478801"/>
            <a:chOff x="0" y="0"/>
            <a:chExt cx="4734560" cy="6560820"/>
          </a:xfrm>
        </p:grpSpPr>
        <p:sp>
          <p:nvSpPr>
            <p:cNvPr name="Freeform 56" id="5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7" id="5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58" id="58"/>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2"/>
              <a:stretch>
                <a:fillRect l="0" t="-4689" r="-71041" b="-958"/>
              </a:stretch>
            </a:blipFill>
          </p:spPr>
        </p:sp>
        <p:sp>
          <p:nvSpPr>
            <p:cNvPr name="Freeform 59" id="59"/>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60" id="60"/>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61" id="61"/>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62" id="62"/>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63" id="63"/>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64" id="64"/>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5" id="65"/>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66" id="66"/>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67" id="67"/>
          <p:cNvGrpSpPr>
            <a:grpSpLocks noChangeAspect="true"/>
          </p:cNvGrpSpPr>
          <p:nvPr/>
        </p:nvGrpSpPr>
        <p:grpSpPr>
          <a:xfrm rot="5400000">
            <a:off x="5751027" y="4891674"/>
            <a:ext cx="3232089" cy="4478801"/>
            <a:chOff x="0" y="0"/>
            <a:chExt cx="4734560" cy="6560820"/>
          </a:xfrm>
        </p:grpSpPr>
        <p:sp>
          <p:nvSpPr>
            <p:cNvPr name="Freeform 68" id="6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9" id="6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70" id="70"/>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3"/>
              <a:stretch>
                <a:fillRect l="-4862" t="-698" r="-46549" b="-2341"/>
              </a:stretch>
            </a:blipFill>
          </p:spPr>
        </p:sp>
        <p:sp>
          <p:nvSpPr>
            <p:cNvPr name="Freeform 71" id="71"/>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72" id="72"/>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73" id="73"/>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74" id="74"/>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75" id="75"/>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76" id="76"/>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7" id="77"/>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8" id="78"/>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sp>
        <p:nvSpPr>
          <p:cNvPr name="TextBox 79" id="79"/>
          <p:cNvSpPr txBox="true"/>
          <p:nvPr/>
        </p:nvSpPr>
        <p:spPr>
          <a:xfrm rot="0">
            <a:off x="9996997" y="5269101"/>
            <a:ext cx="7369114" cy="3232855"/>
          </a:xfrm>
          <a:prstGeom prst="rect">
            <a:avLst/>
          </a:prstGeom>
        </p:spPr>
        <p:txBody>
          <a:bodyPr anchor="t" rtlCol="false" tIns="0" lIns="0" bIns="0" rIns="0">
            <a:spAutoFit/>
          </a:bodyPr>
          <a:lstStyle/>
          <a:p>
            <a:pPr algn="just">
              <a:lnSpc>
                <a:spcPts val="1837"/>
              </a:lnSpc>
            </a:pPr>
            <a:r>
              <a:rPr lang="en-US" sz="1312">
                <a:solidFill>
                  <a:srgbClr val="000000"/>
                </a:solidFill>
                <a:latin typeface="Aileron"/>
                <a:ea typeface="Aileron"/>
                <a:cs typeface="Aileron"/>
                <a:sym typeface="Aileron"/>
              </a:rPr>
              <a:t> Class Main merupakan class utama dalam aplikasi Sistem Smart Farming yang dibuat menggunakan bahasa pemrograman Java dengan tampilan GUI berbasis Java Swing di IntelliJ IDEA. Class ini mewarisi class JFrame, sehingga berfungsi sebagai jendela utama aplikasi. Di dalam class ini diatur seluruh tampilan antarmuka seperti halaman login, dashboard utama, dashboard tanaman, kontrol pompa air, dan catatan manual menggunakan CardLayout, sehingga perpindahan antar halaman GUI dapat dilakukan dengan mudah tanpa membuka jendela baru.</a:t>
            </a:r>
          </a:p>
          <a:p>
            <a:pPr algn="just">
              <a:lnSpc>
                <a:spcPts val="1837"/>
              </a:lnSpc>
            </a:pPr>
          </a:p>
          <a:p>
            <a:pPr algn="just">
              <a:lnSpc>
                <a:spcPts val="1837"/>
              </a:lnSpc>
            </a:pPr>
            <a:r>
              <a:rPr lang="en-US" sz="1312">
                <a:solidFill>
                  <a:srgbClr val="000000"/>
                </a:solidFill>
                <a:latin typeface="Aileron"/>
                <a:ea typeface="Aileron"/>
                <a:cs typeface="Aileron"/>
                <a:sym typeface="Aileron"/>
              </a:rPr>
              <a:t>Fungsi utama class Main adalah sebagai pengontrol alur aplikasi dan penghubung antara tampilan GUI dengan logika program. Pada class ini diterapkan konsep enkapsulasi, karena data seperti tanamanAktif, pompaNyala, dan areaMonitoring disimpan sebagai atribut class dan dikelola secara internal. Selain itu, konsep polimorfisme diterapkan saat class ini memanggil method baca() dari berbagai sensor dengan cara yang sama, meskipun setiap sensor menghasilkan nilai yang berbeda.</a:t>
            </a:r>
          </a:p>
          <a:p>
            <a:pPr algn="just">
              <a:lnSpc>
                <a:spcPts val="1837"/>
              </a:lnSpc>
            </a:pPr>
          </a:p>
        </p:txBody>
      </p:sp>
      <p:sp>
        <p:nvSpPr>
          <p:cNvPr name="TextBox 80" id="80"/>
          <p:cNvSpPr txBox="true"/>
          <p:nvPr/>
        </p:nvSpPr>
        <p:spPr>
          <a:xfrm rot="0">
            <a:off x="1368833" y="386667"/>
            <a:ext cx="2258202"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Studio Shodwe</a:t>
            </a:r>
          </a:p>
        </p:txBody>
      </p:sp>
      <p:sp>
        <p:nvSpPr>
          <p:cNvPr name="TextBox 81" id="81"/>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TextBox 82" id="82"/>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83" id="83"/>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84" id="84"/>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10477" y="2160285"/>
            <a:ext cx="12645986" cy="1264598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480765" y="340301"/>
            <a:ext cx="692146" cy="499011"/>
          </a:xfrm>
          <a:custGeom>
            <a:avLst/>
            <a:gdLst/>
            <a:ahLst/>
            <a:cxnLst/>
            <a:rect r="r" b="b" t="t" l="l"/>
            <a:pathLst>
              <a:path h="499011" w="692146">
                <a:moveTo>
                  <a:pt x="0" y="0"/>
                </a:moveTo>
                <a:lnTo>
                  <a:pt x="692146" y="0"/>
                </a:lnTo>
                <a:lnTo>
                  <a:pt x="692146" y="499011"/>
                </a:lnTo>
                <a:lnTo>
                  <a:pt x="0" y="49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07</a:t>
              </a:r>
            </a:p>
          </p:txBody>
        </p:sp>
      </p:grpSp>
      <p:sp>
        <p:nvSpPr>
          <p:cNvPr name="Freeform 10" id="10"/>
          <p:cNvSpPr/>
          <p:nvPr/>
        </p:nvSpPr>
        <p:spPr>
          <a:xfrm flipH="false" flipV="false" rot="0">
            <a:off x="11369185" y="2773956"/>
            <a:ext cx="4694889" cy="5960542"/>
          </a:xfrm>
          <a:custGeom>
            <a:avLst/>
            <a:gdLst/>
            <a:ahLst/>
            <a:cxnLst/>
            <a:rect r="r" b="b" t="t" l="l"/>
            <a:pathLst>
              <a:path h="5960542" w="4694889">
                <a:moveTo>
                  <a:pt x="0" y="0"/>
                </a:moveTo>
                <a:lnTo>
                  <a:pt x="4694889" y="0"/>
                </a:lnTo>
                <a:lnTo>
                  <a:pt x="4694889" y="5960541"/>
                </a:lnTo>
                <a:lnTo>
                  <a:pt x="0" y="5960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7946795" y="8308088"/>
            <a:ext cx="2765167" cy="950212"/>
          </a:xfrm>
          <a:custGeom>
            <a:avLst/>
            <a:gdLst/>
            <a:ahLst/>
            <a:cxnLst/>
            <a:rect r="r" b="b" t="t" l="l"/>
            <a:pathLst>
              <a:path h="950212" w="2765167">
                <a:moveTo>
                  <a:pt x="0" y="0"/>
                </a:moveTo>
                <a:lnTo>
                  <a:pt x="2765167" y="0"/>
                </a:lnTo>
                <a:lnTo>
                  <a:pt x="2765167" y="950212"/>
                </a:lnTo>
                <a:lnTo>
                  <a:pt x="0" y="950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504408" y="1878220"/>
            <a:ext cx="2765167" cy="950212"/>
          </a:xfrm>
          <a:custGeom>
            <a:avLst/>
            <a:gdLst/>
            <a:ahLst/>
            <a:cxnLst/>
            <a:rect r="r" b="b" t="t" l="l"/>
            <a:pathLst>
              <a:path h="950212" w="2765167">
                <a:moveTo>
                  <a:pt x="0" y="0"/>
                </a:moveTo>
                <a:lnTo>
                  <a:pt x="2765167" y="0"/>
                </a:lnTo>
                <a:lnTo>
                  <a:pt x="2765167" y="950212"/>
                </a:lnTo>
                <a:lnTo>
                  <a:pt x="0" y="950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799533" y="839312"/>
            <a:ext cx="1934644" cy="19346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6" id="16"/>
          <p:cNvGrpSpPr/>
          <p:nvPr/>
        </p:nvGrpSpPr>
        <p:grpSpPr>
          <a:xfrm rot="0">
            <a:off x="3201542" y="9319678"/>
            <a:ext cx="1934644" cy="19346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9" id="19"/>
          <p:cNvGrpSpPr>
            <a:grpSpLocks noChangeAspect="true"/>
          </p:cNvGrpSpPr>
          <p:nvPr/>
        </p:nvGrpSpPr>
        <p:grpSpPr>
          <a:xfrm rot="5400000">
            <a:off x="879343" y="340445"/>
            <a:ext cx="3568587" cy="4945097"/>
            <a:chOff x="0" y="0"/>
            <a:chExt cx="4734560" cy="6560820"/>
          </a:xfrm>
        </p:grpSpPr>
        <p:sp>
          <p:nvSpPr>
            <p:cNvPr name="Freeform 20" id="2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1" id="2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2" id="22"/>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0"/>
              <a:stretch>
                <a:fillRect l="-5100" t="0" r="-71700" b="0"/>
              </a:stretch>
            </a:blipFill>
          </p:spPr>
        </p:sp>
        <p:sp>
          <p:nvSpPr>
            <p:cNvPr name="Freeform 23" id="23"/>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4" id="24"/>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5" id="25"/>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6" id="26"/>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7" id="27"/>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28" id="28"/>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9" id="29"/>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0" id="30"/>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grpSp>
        <p:nvGrpSpPr>
          <p:cNvPr name="Group 31" id="31"/>
          <p:cNvGrpSpPr>
            <a:grpSpLocks noChangeAspect="true"/>
          </p:cNvGrpSpPr>
          <p:nvPr/>
        </p:nvGrpSpPr>
        <p:grpSpPr>
          <a:xfrm rot="5400000">
            <a:off x="10014061" y="429295"/>
            <a:ext cx="3384009" cy="4689322"/>
            <a:chOff x="0" y="0"/>
            <a:chExt cx="4734560" cy="6560820"/>
          </a:xfrm>
        </p:grpSpPr>
        <p:sp>
          <p:nvSpPr>
            <p:cNvPr name="Freeform 32" id="3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3" id="3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4" id="34"/>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1"/>
              <a:stretch>
                <a:fillRect l="-6643" t="-2649" r="-111620" b="-3950"/>
              </a:stretch>
            </a:blipFill>
          </p:spPr>
        </p:sp>
        <p:sp>
          <p:nvSpPr>
            <p:cNvPr name="Freeform 35" id="35"/>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6" id="36"/>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7" id="37"/>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8" id="38"/>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9" id="39"/>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0" id="40"/>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1" id="41"/>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2" id="42"/>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grpSp>
        <p:nvGrpSpPr>
          <p:cNvPr name="Group 43" id="43"/>
          <p:cNvGrpSpPr>
            <a:grpSpLocks noChangeAspect="true"/>
          </p:cNvGrpSpPr>
          <p:nvPr/>
        </p:nvGrpSpPr>
        <p:grpSpPr>
          <a:xfrm rot="5400000">
            <a:off x="9953410" y="4689710"/>
            <a:ext cx="3505312" cy="4857415"/>
            <a:chOff x="0" y="0"/>
            <a:chExt cx="4734560" cy="6560820"/>
          </a:xfrm>
        </p:grpSpPr>
        <p:sp>
          <p:nvSpPr>
            <p:cNvPr name="Freeform 44" id="4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5" id="4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46" id="46"/>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2"/>
              <a:stretch>
                <a:fillRect l="-5008" t="-3597" r="-104794" b="0"/>
              </a:stretch>
            </a:blipFill>
          </p:spPr>
        </p:sp>
        <p:sp>
          <p:nvSpPr>
            <p:cNvPr name="Freeform 47" id="4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8" id="4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9" id="4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0" id="5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1" id="5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2" id="5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3" id="5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4" id="5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sp>
        <p:nvSpPr>
          <p:cNvPr name="TextBox 55" id="55"/>
          <p:cNvSpPr txBox="true"/>
          <p:nvPr/>
        </p:nvSpPr>
        <p:spPr>
          <a:xfrm rot="0">
            <a:off x="5254593" y="1601510"/>
            <a:ext cx="3889407" cy="2599794"/>
          </a:xfrm>
          <a:prstGeom prst="rect">
            <a:avLst/>
          </a:prstGeom>
        </p:spPr>
        <p:txBody>
          <a:bodyPr anchor="t" rtlCol="false" tIns="0" lIns="0" bIns="0" rIns="0">
            <a:spAutoFit/>
          </a:bodyPr>
          <a:lstStyle/>
          <a:p>
            <a:pPr algn="just">
              <a:lnSpc>
                <a:spcPts val="1604"/>
              </a:lnSpc>
            </a:pPr>
            <a:r>
              <a:rPr lang="en-US" sz="1145">
                <a:solidFill>
                  <a:srgbClr val="000000"/>
                </a:solidFill>
                <a:latin typeface="Aileron"/>
                <a:ea typeface="Aileron"/>
                <a:cs typeface="Aileron"/>
                <a:sym typeface="Aileron"/>
              </a:rPr>
              <a:t> Class MonitoringTimer digunakan untuk mengatur proses monitoring agar berjalan secara otomatis dalam aplikasi GUI Java Swing di IntelliJ IDEA. Class ini memanfaatkan javax.swing.Timer, sehingga proses monitoring dapat berjalan bersamaan dengan tampilan GUI tanpa membuat aplikasi menjadi lambat atau freeze.</a:t>
            </a:r>
          </a:p>
          <a:p>
            <a:pPr algn="just">
              <a:lnSpc>
                <a:spcPts val="1604"/>
              </a:lnSpc>
            </a:pPr>
          </a:p>
          <a:p>
            <a:pPr algn="just">
              <a:lnSpc>
                <a:spcPts val="1604"/>
              </a:lnSpc>
            </a:pPr>
            <a:r>
              <a:rPr lang="en-US" sz="1145">
                <a:solidFill>
                  <a:srgbClr val="000000"/>
                </a:solidFill>
                <a:latin typeface="Aileron"/>
                <a:ea typeface="Aileron"/>
                <a:cs typeface="Aileron"/>
                <a:sym typeface="Aileron"/>
              </a:rPr>
              <a:t>Fungsi dari class ini adalah menjalankan pembaruan data sensor secara berkala tanpa perlu interaksi langsung dari pengguna. Pada class ini diterapkan konsep enkapsulasi, karena objek Timer dibuat bersifat private dan hanya dapat dikontrol melalui method start() dan stop().</a:t>
            </a:r>
          </a:p>
          <a:p>
            <a:pPr algn="just">
              <a:lnSpc>
                <a:spcPts val="1604"/>
              </a:lnSpc>
            </a:pPr>
          </a:p>
        </p:txBody>
      </p:sp>
      <p:sp>
        <p:nvSpPr>
          <p:cNvPr name="TextBox 56" id="56"/>
          <p:cNvSpPr txBox="true"/>
          <p:nvPr/>
        </p:nvSpPr>
        <p:spPr>
          <a:xfrm rot="0">
            <a:off x="1896743" y="391487"/>
            <a:ext cx="5440673" cy="4478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 CLASS Monotoring Timer</a:t>
            </a:r>
          </a:p>
        </p:txBody>
      </p:sp>
      <p:sp>
        <p:nvSpPr>
          <p:cNvPr name="TextBox 57" id="57"/>
          <p:cNvSpPr txBox="true"/>
          <p:nvPr/>
        </p:nvSpPr>
        <p:spPr>
          <a:xfrm rot="0">
            <a:off x="12446318" y="310276"/>
            <a:ext cx="5440673" cy="4478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CLASS  User</a:t>
            </a:r>
          </a:p>
        </p:txBody>
      </p:sp>
      <p:sp>
        <p:nvSpPr>
          <p:cNvPr name="TextBox 58" id="58"/>
          <p:cNvSpPr txBox="true"/>
          <p:nvPr/>
        </p:nvSpPr>
        <p:spPr>
          <a:xfrm rot="0">
            <a:off x="14165027" y="1383701"/>
            <a:ext cx="3878211" cy="2524369"/>
          </a:xfrm>
          <a:prstGeom prst="rect">
            <a:avLst/>
          </a:prstGeom>
        </p:spPr>
        <p:txBody>
          <a:bodyPr anchor="t" rtlCol="false" tIns="0" lIns="0" bIns="0" rIns="0">
            <a:spAutoFit/>
          </a:bodyPr>
          <a:lstStyle/>
          <a:p>
            <a:pPr algn="just">
              <a:lnSpc>
                <a:spcPts val="1561"/>
              </a:lnSpc>
            </a:pPr>
            <a:r>
              <a:rPr lang="en-US" sz="1115">
                <a:solidFill>
                  <a:srgbClr val="000000"/>
                </a:solidFill>
                <a:latin typeface="Aileron"/>
                <a:ea typeface="Aileron"/>
                <a:cs typeface="Aileron"/>
                <a:sym typeface="Aileron"/>
              </a:rPr>
              <a:t> Class user merupakan class dasar yang digunakan untuk menyimpan data pengguna sistem Smart Farming, yaitu username dan password. Class ini tidak menampilkan GUI secara langsung, tetapi digunakan pada halaman login yang dibuat menggunakan komponen GUI Java Swing seperti JTextField, JPasswordField, dan JButton di class Main.</a:t>
            </a:r>
          </a:p>
          <a:p>
            <a:pPr algn="just">
              <a:lnSpc>
                <a:spcPts val="1561"/>
              </a:lnSpc>
            </a:pPr>
          </a:p>
          <a:p>
            <a:pPr algn="just">
              <a:lnSpc>
                <a:spcPts val="1609"/>
              </a:lnSpc>
            </a:pPr>
            <a:r>
              <a:rPr lang="en-US" sz="1149">
                <a:solidFill>
                  <a:srgbClr val="000000"/>
                </a:solidFill>
                <a:latin typeface="Aileron"/>
                <a:ea typeface="Aileron"/>
                <a:cs typeface="Aileron"/>
                <a:sym typeface="Aileron"/>
              </a:rPr>
              <a:t>Fungsi class ini adalah melakukan validasi login pengguna. Konsep enkapsulasi diterapkan dengan menjadikan atribut username dan password bersifat private, sehingga data pengguna lebih aman. Class ini juga menjadi dasar penerapan pewarisan, karena diturunkan ke class petani.</a:t>
            </a:r>
          </a:p>
          <a:p>
            <a:pPr algn="just">
              <a:lnSpc>
                <a:spcPts val="1561"/>
              </a:lnSpc>
            </a:pPr>
          </a:p>
        </p:txBody>
      </p:sp>
      <p:sp>
        <p:nvSpPr>
          <p:cNvPr name="TextBox 59" id="59"/>
          <p:cNvSpPr txBox="true"/>
          <p:nvPr/>
        </p:nvSpPr>
        <p:spPr>
          <a:xfrm rot="0">
            <a:off x="12602565" y="4757663"/>
            <a:ext cx="5440673"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  CLASS  Tanaman</a:t>
            </a:r>
          </a:p>
          <a:p>
            <a:pPr algn="l">
              <a:lnSpc>
                <a:spcPts val="3362"/>
              </a:lnSpc>
            </a:pPr>
          </a:p>
        </p:txBody>
      </p:sp>
      <p:sp>
        <p:nvSpPr>
          <p:cNvPr name="TextBox 60" id="60"/>
          <p:cNvSpPr txBox="true"/>
          <p:nvPr/>
        </p:nvSpPr>
        <p:spPr>
          <a:xfrm rot="0">
            <a:off x="5234309" y="5914076"/>
            <a:ext cx="3909691" cy="2199640"/>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petani merupakan turunan dari class user yang merepresentasikan pengguna utama aplikasi, yaitu petani. Class ini digunakan dalam proses login GUI di IntelliJ IDEA.</a:t>
            </a:r>
          </a:p>
          <a:p>
            <a:pPr algn="just">
              <a:lnSpc>
                <a:spcPts val="1609"/>
              </a:lnSpc>
            </a:pPr>
          </a:p>
          <a:p>
            <a:pPr algn="just">
              <a:lnSpc>
                <a:spcPts val="1609"/>
              </a:lnSpc>
            </a:pPr>
            <a:r>
              <a:rPr lang="en-US" sz="1149">
                <a:solidFill>
                  <a:srgbClr val="000000"/>
                </a:solidFill>
                <a:latin typeface="Aileron"/>
                <a:ea typeface="Aileron"/>
                <a:cs typeface="Aileron"/>
                <a:sym typeface="Aileron"/>
              </a:rPr>
              <a:t>Fungsi class petani adalah sebagai objek pengguna yang memiliki akses ke sistem Smart Farming. Konsep pewarisan diterapkan karena class ini mewarisi method login() dari class user. Selain itu, konsep polimorfisme terlihat karena objek petani dapat diperlakukan sebagai objek bertipe user dalam proses autentikasi.</a:t>
            </a:r>
          </a:p>
          <a:p>
            <a:pPr algn="just">
              <a:lnSpc>
                <a:spcPts val="1609"/>
              </a:lnSpc>
            </a:pPr>
          </a:p>
        </p:txBody>
      </p:sp>
      <p:sp>
        <p:nvSpPr>
          <p:cNvPr name="TextBox 61" id="61"/>
          <p:cNvSpPr txBox="true"/>
          <p:nvPr/>
        </p:nvSpPr>
        <p:spPr>
          <a:xfrm rot="0">
            <a:off x="14210965" y="5914076"/>
            <a:ext cx="3921493" cy="2199640"/>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tanaman digunakan untuk menyimpan informasi tanaman yang sedang dipantau, seperti nama tanaman, umur tanaman, dan waktu panen. Data ini kemudian ditampilkan pada dashboard monitoring tanaman melalui GUI Java Swing.</a:t>
            </a:r>
          </a:p>
          <a:p>
            <a:pPr algn="just">
              <a:lnSpc>
                <a:spcPts val="1609"/>
              </a:lnSpc>
            </a:pPr>
          </a:p>
          <a:p>
            <a:pPr algn="just">
              <a:lnSpc>
                <a:spcPts val="1609"/>
              </a:lnSpc>
            </a:pPr>
            <a:r>
              <a:rPr lang="en-US" sz="1149">
                <a:solidFill>
                  <a:srgbClr val="000000"/>
                </a:solidFill>
                <a:latin typeface="Aileron"/>
                <a:ea typeface="Aileron"/>
                <a:cs typeface="Aileron"/>
                <a:sym typeface="Aileron"/>
              </a:rPr>
              <a:t>Fungsi class ini adalah sebagai penyimpan data tanaman yang dipilih oleh pengguna. Konsep enkapsulasi diterapkan dengan menjadikan seluruh atribut bersifat private dan hanya dapat diakses melalui method getter, sehingga data tanaman tidak dapat diubah secara sembarangan.</a:t>
            </a:r>
          </a:p>
          <a:p>
            <a:pPr algn="just">
              <a:lnSpc>
                <a:spcPts val="1609"/>
              </a:lnSpc>
            </a:pPr>
          </a:p>
        </p:txBody>
      </p:sp>
      <p:grpSp>
        <p:nvGrpSpPr>
          <p:cNvPr name="Group 62" id="62"/>
          <p:cNvGrpSpPr>
            <a:grpSpLocks noChangeAspect="true"/>
          </p:cNvGrpSpPr>
          <p:nvPr/>
        </p:nvGrpSpPr>
        <p:grpSpPr>
          <a:xfrm rot="5400000">
            <a:off x="957918" y="4754752"/>
            <a:ext cx="3411438" cy="4727331"/>
            <a:chOff x="0" y="0"/>
            <a:chExt cx="4734560" cy="6560820"/>
          </a:xfrm>
        </p:grpSpPr>
        <p:sp>
          <p:nvSpPr>
            <p:cNvPr name="Freeform 63" id="6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4" id="6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65" id="65"/>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3"/>
              <a:stretch>
                <a:fillRect l="-9082" t="0" r="-23436" b="0"/>
              </a:stretch>
            </a:blipFill>
          </p:spPr>
        </p:sp>
        <p:sp>
          <p:nvSpPr>
            <p:cNvPr name="Freeform 66" id="66"/>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67" id="67"/>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68" id="68"/>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69" id="69"/>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70" id="70"/>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71" id="71"/>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72" id="72"/>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73" id="73"/>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74" id="74"/>
          <p:cNvSpPr txBox="true"/>
          <p:nvPr/>
        </p:nvSpPr>
        <p:spPr>
          <a:xfrm rot="0">
            <a:off x="3598635" y="4805866"/>
            <a:ext cx="3075100" cy="811717"/>
          </a:xfrm>
          <a:prstGeom prst="rect">
            <a:avLst/>
          </a:prstGeom>
        </p:spPr>
        <p:txBody>
          <a:bodyPr anchor="t" rtlCol="false" tIns="0" lIns="0" bIns="0" rIns="0">
            <a:spAutoFit/>
          </a:bodyPr>
          <a:lstStyle/>
          <a:p>
            <a:pPr algn="l">
              <a:lnSpc>
                <a:spcPts val="3102"/>
              </a:lnSpc>
            </a:pPr>
            <a:r>
              <a:rPr lang="en-US" sz="3336" spc="-273" b="true">
                <a:solidFill>
                  <a:srgbClr val="000000"/>
                </a:solidFill>
                <a:latin typeface="Aileron Bold"/>
                <a:ea typeface="Aileron Bold"/>
                <a:cs typeface="Aileron Bold"/>
                <a:sym typeface="Aileron Bold"/>
              </a:rPr>
              <a:t> CLASS Petani</a:t>
            </a:r>
          </a:p>
          <a:p>
            <a:pPr algn="l">
              <a:lnSpc>
                <a:spcPts val="310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197241" y="-4197741"/>
            <a:ext cx="18682483" cy="18682483"/>
          </a:xfrm>
          <a:custGeom>
            <a:avLst/>
            <a:gdLst/>
            <a:ahLst/>
            <a:cxnLst/>
            <a:rect r="r" b="b" t="t" l="l"/>
            <a:pathLst>
              <a:path h="18682483" w="18682483">
                <a:moveTo>
                  <a:pt x="0" y="0"/>
                </a:moveTo>
                <a:lnTo>
                  <a:pt x="18682482" y="0"/>
                </a:lnTo>
                <a:lnTo>
                  <a:pt x="18682482" y="18682482"/>
                </a:lnTo>
                <a:lnTo>
                  <a:pt x="0" y="1868248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7" y="266788"/>
            <a:ext cx="692146" cy="499011"/>
          </a:xfrm>
          <a:custGeom>
            <a:avLst/>
            <a:gdLst/>
            <a:ahLst/>
            <a:cxnLst/>
            <a:rect r="r" b="b" t="t" l="l"/>
            <a:pathLst>
              <a:path h="499011" w="692146">
                <a:moveTo>
                  <a:pt x="0" y="0"/>
                </a:moveTo>
                <a:lnTo>
                  <a:pt x="692146" y="0"/>
                </a:lnTo>
                <a:lnTo>
                  <a:pt x="692146" y="499010"/>
                </a:lnTo>
                <a:lnTo>
                  <a:pt x="0" y="49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980781" y="2935307"/>
            <a:ext cx="12645986" cy="1264598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08</a:t>
              </a:r>
            </a:p>
          </p:txBody>
        </p:sp>
      </p:grpSp>
      <p:sp>
        <p:nvSpPr>
          <p:cNvPr name="Freeform 10" id="10"/>
          <p:cNvSpPr/>
          <p:nvPr/>
        </p:nvSpPr>
        <p:spPr>
          <a:xfrm flipH="false" flipV="false" rot="0">
            <a:off x="11220828" y="3315397"/>
            <a:ext cx="7067172" cy="8446819"/>
          </a:xfrm>
          <a:custGeom>
            <a:avLst/>
            <a:gdLst/>
            <a:ahLst/>
            <a:cxnLst/>
            <a:rect r="r" b="b" t="t" l="l"/>
            <a:pathLst>
              <a:path h="8446819" w="7067172">
                <a:moveTo>
                  <a:pt x="0" y="0"/>
                </a:moveTo>
                <a:lnTo>
                  <a:pt x="7067172" y="0"/>
                </a:lnTo>
                <a:lnTo>
                  <a:pt x="7067172" y="8446819"/>
                </a:lnTo>
                <a:lnTo>
                  <a:pt x="0" y="8446819"/>
                </a:lnTo>
                <a:lnTo>
                  <a:pt x="0" y="0"/>
                </a:lnTo>
                <a:close/>
              </a:path>
            </a:pathLst>
          </a:custGeom>
          <a:blipFill>
            <a:blip r:embed="rId6"/>
            <a:stretch>
              <a:fillRect l="0" t="0" r="0" b="0"/>
            </a:stretch>
          </a:blipFill>
        </p:spPr>
      </p:sp>
      <p:sp>
        <p:nvSpPr>
          <p:cNvPr name="Freeform 11" id="11"/>
          <p:cNvSpPr/>
          <p:nvPr/>
        </p:nvSpPr>
        <p:spPr>
          <a:xfrm flipH="false" flipV="false" rot="0">
            <a:off x="5969011" y="1236261"/>
            <a:ext cx="2765167" cy="950212"/>
          </a:xfrm>
          <a:custGeom>
            <a:avLst/>
            <a:gdLst/>
            <a:ahLst/>
            <a:cxnLst/>
            <a:rect r="r" b="b" t="t" l="l"/>
            <a:pathLst>
              <a:path h="950212" w="2765167">
                <a:moveTo>
                  <a:pt x="0" y="0"/>
                </a:moveTo>
                <a:lnTo>
                  <a:pt x="2765166" y="0"/>
                </a:lnTo>
                <a:lnTo>
                  <a:pt x="2765166" y="950212"/>
                </a:lnTo>
                <a:lnTo>
                  <a:pt x="0" y="9502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5242937" y="1048294"/>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387811" y="8831145"/>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7013459" y="9193451"/>
            <a:ext cx="1934644" cy="19346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7" id="17"/>
          <p:cNvGrpSpPr/>
          <p:nvPr/>
        </p:nvGrpSpPr>
        <p:grpSpPr>
          <a:xfrm rot="0">
            <a:off x="10030271" y="516293"/>
            <a:ext cx="993495" cy="99349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20" id="20"/>
          <p:cNvSpPr txBox="true"/>
          <p:nvPr/>
        </p:nvSpPr>
        <p:spPr>
          <a:xfrm rot="0">
            <a:off x="12320251" y="342988"/>
            <a:ext cx="3075100" cy="811717"/>
          </a:xfrm>
          <a:prstGeom prst="rect">
            <a:avLst/>
          </a:prstGeom>
        </p:spPr>
        <p:txBody>
          <a:bodyPr anchor="t" rtlCol="false" tIns="0" lIns="0" bIns="0" rIns="0">
            <a:spAutoFit/>
          </a:bodyPr>
          <a:lstStyle/>
          <a:p>
            <a:pPr algn="l">
              <a:lnSpc>
                <a:spcPts val="3102"/>
              </a:lnSpc>
            </a:pPr>
            <a:r>
              <a:rPr lang="en-US" sz="3336" spc="-273" b="true">
                <a:solidFill>
                  <a:srgbClr val="000000"/>
                </a:solidFill>
                <a:latin typeface="Aileron Bold"/>
                <a:ea typeface="Aileron Bold"/>
                <a:cs typeface="Aileron Bold"/>
                <a:sym typeface="Aileron Bold"/>
              </a:rPr>
              <a:t> CLASS Sensor</a:t>
            </a:r>
          </a:p>
          <a:p>
            <a:pPr algn="l">
              <a:lnSpc>
                <a:spcPts val="3102"/>
              </a:lnSpc>
            </a:pPr>
          </a:p>
        </p:txBody>
      </p:sp>
      <p:grpSp>
        <p:nvGrpSpPr>
          <p:cNvPr name="Group 21" id="21"/>
          <p:cNvGrpSpPr>
            <a:grpSpLocks noChangeAspect="true"/>
          </p:cNvGrpSpPr>
          <p:nvPr/>
        </p:nvGrpSpPr>
        <p:grpSpPr>
          <a:xfrm rot="5400000">
            <a:off x="9966289" y="355094"/>
            <a:ext cx="3411438" cy="4727331"/>
            <a:chOff x="0" y="0"/>
            <a:chExt cx="4734560" cy="6560820"/>
          </a:xfrm>
        </p:grpSpPr>
        <p:sp>
          <p:nvSpPr>
            <p:cNvPr name="Freeform 22" id="2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3" id="2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4" id="24"/>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9"/>
              <a:stretch>
                <a:fillRect l="-4639" t="0" r="-70912" b="0"/>
              </a:stretch>
            </a:blipFill>
          </p:spPr>
        </p:sp>
        <p:sp>
          <p:nvSpPr>
            <p:cNvPr name="Freeform 25" id="25"/>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6" id="26"/>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7" id="27"/>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28" id="28"/>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29" id="29"/>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30" id="30"/>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1" id="31"/>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2" id="32"/>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3" id="33"/>
          <p:cNvGrpSpPr>
            <a:grpSpLocks noChangeAspect="true"/>
          </p:cNvGrpSpPr>
          <p:nvPr/>
        </p:nvGrpSpPr>
        <p:grpSpPr>
          <a:xfrm rot="5400000">
            <a:off x="9606049" y="4783434"/>
            <a:ext cx="3411438" cy="4727331"/>
            <a:chOff x="0" y="0"/>
            <a:chExt cx="4734560" cy="6560820"/>
          </a:xfrm>
        </p:grpSpPr>
        <p:sp>
          <p:nvSpPr>
            <p:cNvPr name="Freeform 34" id="3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5" id="3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6" id="36"/>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0"/>
              <a:stretch>
                <a:fillRect l="-14305" t="0" r="-37348" b="0"/>
              </a:stretch>
            </a:blipFill>
          </p:spPr>
        </p:sp>
        <p:sp>
          <p:nvSpPr>
            <p:cNvPr name="Freeform 37" id="3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38" id="3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39" id="3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40" id="4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1" id="4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2" id="4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3" id="4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4" id="4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45" id="45"/>
          <p:cNvGrpSpPr>
            <a:grpSpLocks noChangeAspect="true"/>
          </p:cNvGrpSpPr>
          <p:nvPr/>
        </p:nvGrpSpPr>
        <p:grpSpPr>
          <a:xfrm rot="5400000">
            <a:off x="1173552" y="4783434"/>
            <a:ext cx="3411438" cy="4727331"/>
            <a:chOff x="0" y="0"/>
            <a:chExt cx="4734560" cy="6560820"/>
          </a:xfrm>
        </p:grpSpPr>
        <p:sp>
          <p:nvSpPr>
            <p:cNvPr name="Freeform 46" id="4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7" id="4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48" id="48"/>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1"/>
              <a:stretch>
                <a:fillRect l="-4639" t="0" r="-48514" b="0"/>
              </a:stretch>
            </a:blipFill>
          </p:spPr>
        </p:sp>
        <p:sp>
          <p:nvSpPr>
            <p:cNvPr name="Freeform 49" id="49"/>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50" id="50"/>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51" id="51"/>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52" id="52"/>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53" id="53"/>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54" id="54"/>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5" id="55"/>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56" id="56"/>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57" id="57"/>
          <p:cNvSpPr txBox="true"/>
          <p:nvPr/>
        </p:nvSpPr>
        <p:spPr>
          <a:xfrm rot="0">
            <a:off x="5353965" y="1368437"/>
            <a:ext cx="3790035" cy="1999615"/>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pompaAir berfungsi untuk mengatur status pompa air dalam sistem Smart Farming. Class ini terhubung langsung dengan tombol GUI Pompa ON dan Pompa OFF pada halaman kontrol pompa.</a:t>
            </a:r>
          </a:p>
          <a:p>
            <a:pPr algn="just">
              <a:lnSpc>
                <a:spcPts val="1609"/>
              </a:lnSpc>
            </a:pPr>
            <a:r>
              <a:rPr lang="en-US" sz="1149">
                <a:solidFill>
                  <a:srgbClr val="000000"/>
                </a:solidFill>
                <a:latin typeface="Aileron"/>
                <a:ea typeface="Aileron"/>
                <a:cs typeface="Aileron"/>
                <a:sym typeface="Aileron"/>
              </a:rPr>
              <a:t>Fungsi utama class ini adalah menyalakan dan mematikan pompa air. Konsep enkapsulasi diterapkan dengan menyembunyikan atribut status dan hanya mengizinkan perubahan melalui method on() dan off(), sehingga pengendalian pompa lebih aman dan terkontrol.</a:t>
            </a:r>
          </a:p>
          <a:p>
            <a:pPr algn="just">
              <a:lnSpc>
                <a:spcPts val="1609"/>
              </a:lnSpc>
            </a:pPr>
          </a:p>
        </p:txBody>
      </p:sp>
      <p:sp>
        <p:nvSpPr>
          <p:cNvPr name="TextBox 58" id="58"/>
          <p:cNvSpPr txBox="true"/>
          <p:nvPr/>
        </p:nvSpPr>
        <p:spPr>
          <a:xfrm rot="0">
            <a:off x="14197599" y="1207686"/>
            <a:ext cx="3840866" cy="2199640"/>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Sensor merupakan abstract class yang menjadi dasar dari seluruh sensor dalam sistem Smart Farming. Class ini tidak ditampilkan secara langsung pada GUI, tetapi hasil pembacaannya ditampilkan melalui JTextArea pada dashboard monitoring tanaman.</a:t>
            </a:r>
          </a:p>
          <a:p>
            <a:pPr algn="just">
              <a:lnSpc>
                <a:spcPts val="1609"/>
              </a:lnSpc>
            </a:pPr>
          </a:p>
          <a:p>
            <a:pPr algn="just">
              <a:lnSpc>
                <a:spcPts val="1609"/>
              </a:lnSpc>
            </a:pPr>
            <a:r>
              <a:rPr lang="en-US" sz="1149">
                <a:solidFill>
                  <a:srgbClr val="000000"/>
                </a:solidFill>
                <a:latin typeface="Aileron"/>
                <a:ea typeface="Aileron"/>
                <a:cs typeface="Aileron"/>
                <a:sym typeface="Aileron"/>
              </a:rPr>
              <a:t>Fungsi class ini adalah sebagai kerangka dasar sistem sensor. Konsep abstraksi dan pewarisan diterapkan karena class ini mendefinisikan method baca() yang wajib diimplementasikan oleh seluruh sensor turunannya.</a:t>
            </a:r>
          </a:p>
          <a:p>
            <a:pPr algn="just">
              <a:lnSpc>
                <a:spcPts val="1609"/>
              </a:lnSpc>
            </a:pPr>
          </a:p>
        </p:txBody>
      </p:sp>
      <p:sp>
        <p:nvSpPr>
          <p:cNvPr name="TextBox 59" id="59"/>
          <p:cNvSpPr txBox="true"/>
          <p:nvPr/>
        </p:nvSpPr>
        <p:spPr>
          <a:xfrm rot="0">
            <a:off x="5353965" y="5558884"/>
            <a:ext cx="3380213" cy="2599690"/>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sensorSuhu merupakan turunan dari abstract class Sensor yang digunakan untuk membaca suhu lingkungan tanaman. Nilai suhu yang dihasilkan akan ditampilkan pada dashboard monitoring tanaman di GUI Java Swing.</a:t>
            </a:r>
          </a:p>
          <a:p>
            <a:pPr algn="just">
              <a:lnSpc>
                <a:spcPts val="1609"/>
              </a:lnSpc>
            </a:pPr>
          </a:p>
          <a:p>
            <a:pPr algn="just">
              <a:lnSpc>
                <a:spcPts val="1609"/>
              </a:lnSpc>
            </a:pPr>
            <a:r>
              <a:rPr lang="en-US" sz="1149">
                <a:solidFill>
                  <a:srgbClr val="000000"/>
                </a:solidFill>
                <a:latin typeface="Aileron"/>
                <a:ea typeface="Aileron"/>
                <a:cs typeface="Aileron"/>
                <a:sym typeface="Aileron"/>
              </a:rPr>
              <a:t>Fungsi class ini adalah memantau kondisi suhu lingkungan. Konsep pewarisan diterapkan karena class ini mewarisi Sensor, sedangkan konsep polimorfisme diterapkan karena method baca() diimplementasikan secara khusus untuk membaca suhu.</a:t>
            </a:r>
          </a:p>
          <a:p>
            <a:pPr algn="just">
              <a:lnSpc>
                <a:spcPts val="1609"/>
              </a:lnSpc>
            </a:pPr>
          </a:p>
        </p:txBody>
      </p:sp>
      <p:sp>
        <p:nvSpPr>
          <p:cNvPr name="TextBox 60" id="60"/>
          <p:cNvSpPr txBox="true"/>
          <p:nvPr/>
        </p:nvSpPr>
        <p:spPr>
          <a:xfrm rot="0">
            <a:off x="13789734" y="6158959"/>
            <a:ext cx="4287642" cy="1999615"/>
          </a:xfrm>
          <a:prstGeom prst="rect">
            <a:avLst/>
          </a:prstGeom>
        </p:spPr>
        <p:txBody>
          <a:bodyPr anchor="t" rtlCol="false" tIns="0" lIns="0" bIns="0" rIns="0">
            <a:spAutoFit/>
          </a:bodyPr>
          <a:lstStyle/>
          <a:p>
            <a:pPr algn="just">
              <a:lnSpc>
                <a:spcPts val="1609"/>
              </a:lnSpc>
            </a:pPr>
            <a:r>
              <a:rPr lang="en-US" sz="1149">
                <a:solidFill>
                  <a:srgbClr val="000000"/>
                </a:solidFill>
                <a:latin typeface="Aileron"/>
                <a:ea typeface="Aileron"/>
                <a:cs typeface="Aileron"/>
                <a:sym typeface="Aileron"/>
              </a:rPr>
              <a:t> Class sensorTanah digunakan untuk membaca nilai kelembapan tanah. Data dari sensor ini sangat berpengaruh terhadap status tanaman yang ditampilkan pada dashboard GUI.</a:t>
            </a:r>
          </a:p>
          <a:p>
            <a:pPr algn="just">
              <a:lnSpc>
                <a:spcPts val="1609"/>
              </a:lnSpc>
            </a:pPr>
          </a:p>
          <a:p>
            <a:pPr algn="just">
              <a:lnSpc>
                <a:spcPts val="1609"/>
              </a:lnSpc>
            </a:pPr>
            <a:r>
              <a:rPr lang="en-US" sz="1149">
                <a:solidFill>
                  <a:srgbClr val="000000"/>
                </a:solidFill>
                <a:latin typeface="Aileron"/>
                <a:ea typeface="Aileron"/>
                <a:cs typeface="Aileron"/>
                <a:sym typeface="Aileron"/>
              </a:rPr>
              <a:t>Fungsi class ini adalah menentukan apakah tanah dalam kondisi cukup lembap atau perlu penyiraman. Konsep pewarisan dan polimorfisme diterapkan karena class ini mewarisi Sensor dan mengimplementasikan method baca() dengan nilai yang berbeda dari sensor lainnya.</a:t>
            </a:r>
          </a:p>
          <a:p>
            <a:pPr algn="just">
              <a:lnSpc>
                <a:spcPts val="1609"/>
              </a:lnSpc>
            </a:pPr>
          </a:p>
        </p:txBody>
      </p:sp>
      <p:sp>
        <p:nvSpPr>
          <p:cNvPr name="TextBox 61" id="61"/>
          <p:cNvSpPr txBox="true"/>
          <p:nvPr/>
        </p:nvSpPr>
        <p:spPr>
          <a:xfrm rot="0">
            <a:off x="11672008" y="4775741"/>
            <a:ext cx="3946825" cy="811717"/>
          </a:xfrm>
          <a:prstGeom prst="rect">
            <a:avLst/>
          </a:prstGeom>
        </p:spPr>
        <p:txBody>
          <a:bodyPr anchor="t" rtlCol="false" tIns="0" lIns="0" bIns="0" rIns="0">
            <a:spAutoFit/>
          </a:bodyPr>
          <a:lstStyle/>
          <a:p>
            <a:pPr algn="l">
              <a:lnSpc>
                <a:spcPts val="3102"/>
              </a:lnSpc>
            </a:pPr>
            <a:r>
              <a:rPr lang="en-US" sz="3336" spc="-273" b="true">
                <a:solidFill>
                  <a:srgbClr val="000000"/>
                </a:solidFill>
                <a:latin typeface="Aileron Bold"/>
                <a:ea typeface="Aileron Bold"/>
                <a:cs typeface="Aileron Bold"/>
                <a:sym typeface="Aileron Bold"/>
              </a:rPr>
              <a:t> CLASS  Sensor Tanah</a:t>
            </a:r>
          </a:p>
          <a:p>
            <a:pPr algn="l">
              <a:lnSpc>
                <a:spcPts val="3102"/>
              </a:lnSpc>
            </a:pPr>
          </a:p>
        </p:txBody>
      </p:sp>
      <p:sp>
        <p:nvSpPr>
          <p:cNvPr name="TextBox 62" id="62"/>
          <p:cNvSpPr txBox="true"/>
          <p:nvPr/>
        </p:nvSpPr>
        <p:spPr>
          <a:xfrm rot="0">
            <a:off x="2497883" y="4846978"/>
            <a:ext cx="4253766" cy="811717"/>
          </a:xfrm>
          <a:prstGeom prst="rect">
            <a:avLst/>
          </a:prstGeom>
        </p:spPr>
        <p:txBody>
          <a:bodyPr anchor="t" rtlCol="false" tIns="0" lIns="0" bIns="0" rIns="0">
            <a:spAutoFit/>
          </a:bodyPr>
          <a:lstStyle/>
          <a:p>
            <a:pPr algn="l">
              <a:lnSpc>
                <a:spcPts val="3102"/>
              </a:lnSpc>
            </a:pPr>
            <a:r>
              <a:rPr lang="en-US" sz="3336" spc="-273" b="true">
                <a:solidFill>
                  <a:srgbClr val="000000"/>
                </a:solidFill>
                <a:latin typeface="Aileron Bold"/>
                <a:ea typeface="Aileron Bold"/>
                <a:cs typeface="Aileron Bold"/>
                <a:sym typeface="Aileron Bold"/>
              </a:rPr>
              <a:t> CLASS Sensor Suhu</a:t>
            </a:r>
          </a:p>
          <a:p>
            <a:pPr algn="l">
              <a:lnSpc>
                <a:spcPts val="3102"/>
              </a:lnSpc>
            </a:pPr>
          </a:p>
        </p:txBody>
      </p:sp>
      <p:grpSp>
        <p:nvGrpSpPr>
          <p:cNvPr name="Group 63" id="63"/>
          <p:cNvGrpSpPr>
            <a:grpSpLocks noChangeAspect="true"/>
          </p:cNvGrpSpPr>
          <p:nvPr/>
        </p:nvGrpSpPr>
        <p:grpSpPr>
          <a:xfrm rot="5400000">
            <a:off x="1172859" y="355787"/>
            <a:ext cx="3407844" cy="4722350"/>
            <a:chOff x="0" y="0"/>
            <a:chExt cx="4734560" cy="6560820"/>
          </a:xfrm>
        </p:grpSpPr>
        <p:sp>
          <p:nvSpPr>
            <p:cNvPr name="Freeform 64" id="6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5" id="6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66" id="66"/>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2"/>
              <a:stretch>
                <a:fillRect l="-6697" t="0" r="-91496" b="0"/>
              </a:stretch>
            </a:blipFill>
          </p:spPr>
        </p:sp>
        <p:sp>
          <p:nvSpPr>
            <p:cNvPr name="Freeform 67" id="6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68" id="6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69" id="6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70" id="7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71" id="7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72" id="7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3" id="7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4" id="7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BCBCBB"/>
            </a:solidFill>
          </p:spPr>
        </p:sp>
      </p:grpSp>
      <p:sp>
        <p:nvSpPr>
          <p:cNvPr name="TextBox 75" id="75"/>
          <p:cNvSpPr txBox="true"/>
          <p:nvPr/>
        </p:nvSpPr>
        <p:spPr>
          <a:xfrm rot="0">
            <a:off x="3248674" y="287780"/>
            <a:ext cx="5440673"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 CLASS Pompa Air</a:t>
            </a:r>
          </a:p>
          <a:p>
            <a:pPr algn="l">
              <a:lnSpc>
                <a:spcPts val="336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394483" y="-3642085"/>
            <a:ext cx="18682483" cy="18682483"/>
          </a:xfrm>
          <a:custGeom>
            <a:avLst/>
            <a:gdLst/>
            <a:ahLst/>
            <a:cxnLst/>
            <a:rect r="r" b="b" t="t" l="l"/>
            <a:pathLst>
              <a:path h="18682483" w="18682483">
                <a:moveTo>
                  <a:pt x="0" y="0"/>
                </a:moveTo>
                <a:lnTo>
                  <a:pt x="18682483" y="0"/>
                </a:lnTo>
                <a:lnTo>
                  <a:pt x="18682483" y="18682483"/>
                </a:lnTo>
                <a:lnTo>
                  <a:pt x="0" y="1868248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554" y="334188"/>
            <a:ext cx="692146" cy="499011"/>
          </a:xfrm>
          <a:custGeom>
            <a:avLst/>
            <a:gdLst/>
            <a:ahLst/>
            <a:cxnLst/>
            <a:rect r="r" b="b" t="t" l="l"/>
            <a:pathLst>
              <a:path h="499011" w="692146">
                <a:moveTo>
                  <a:pt x="0" y="0"/>
                </a:moveTo>
                <a:lnTo>
                  <a:pt x="692146" y="0"/>
                </a:lnTo>
                <a:lnTo>
                  <a:pt x="692146" y="499010"/>
                </a:lnTo>
                <a:lnTo>
                  <a:pt x="0" y="49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334500" y="1605341"/>
            <a:ext cx="12645986" cy="1264598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1FF"/>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7" id="7"/>
          <p:cNvGrpSpPr/>
          <p:nvPr/>
        </p:nvGrpSpPr>
        <p:grpSpPr>
          <a:xfrm rot="0">
            <a:off x="17259300" y="9258300"/>
            <a:ext cx="627691" cy="594913"/>
            <a:chOff x="0" y="0"/>
            <a:chExt cx="165318" cy="156685"/>
          </a:xfrm>
        </p:grpSpPr>
        <p:sp>
          <p:nvSpPr>
            <p:cNvPr name="Freeform 8" id="8"/>
            <p:cNvSpPr/>
            <p:nvPr/>
          </p:nvSpPr>
          <p:spPr>
            <a:xfrm flipH="false" flipV="false" rot="0">
              <a:off x="0" y="0"/>
              <a:ext cx="165318" cy="156685"/>
            </a:xfrm>
            <a:custGeom>
              <a:avLst/>
              <a:gdLst/>
              <a:ahLst/>
              <a:cxnLst/>
              <a:rect r="r" b="b" t="t" l="l"/>
              <a:pathLst>
                <a:path h="156685" w="165318">
                  <a:moveTo>
                    <a:pt x="0" y="0"/>
                  </a:moveTo>
                  <a:lnTo>
                    <a:pt x="165318" y="0"/>
                  </a:lnTo>
                  <a:lnTo>
                    <a:pt x="165318" y="156685"/>
                  </a:lnTo>
                  <a:lnTo>
                    <a:pt x="0" y="156685"/>
                  </a:lnTo>
                  <a:close/>
                </a:path>
              </a:pathLst>
            </a:custGeom>
            <a:solidFill>
              <a:srgbClr val="6072FE"/>
            </a:solidFill>
          </p:spPr>
        </p:sp>
        <p:sp>
          <p:nvSpPr>
            <p:cNvPr name="TextBox 9" id="9"/>
            <p:cNvSpPr txBox="true"/>
            <p:nvPr/>
          </p:nvSpPr>
          <p:spPr>
            <a:xfrm>
              <a:off x="0" y="-9525"/>
              <a:ext cx="165318" cy="166210"/>
            </a:xfrm>
            <a:prstGeom prst="rect">
              <a:avLst/>
            </a:prstGeom>
          </p:spPr>
          <p:txBody>
            <a:bodyPr anchor="ctr" rtlCol="false" tIns="50800" lIns="50800" bIns="50800" rIns="50800"/>
            <a:lstStyle/>
            <a:p>
              <a:pPr algn="ctr">
                <a:lnSpc>
                  <a:spcPts val="1874"/>
                </a:lnSpc>
              </a:pPr>
              <a:r>
                <a:rPr lang="en-US" b="true" sz="1453" spc="-79">
                  <a:solidFill>
                    <a:srgbClr val="FFFFFF"/>
                  </a:solidFill>
                  <a:latin typeface="Aileron Bold"/>
                  <a:ea typeface="Aileron Bold"/>
                  <a:cs typeface="Aileron Bold"/>
                  <a:sym typeface="Aileron Bold"/>
                </a:rPr>
                <a:t>09</a:t>
              </a:r>
            </a:p>
          </p:txBody>
        </p:sp>
      </p:grpSp>
      <p:sp>
        <p:nvSpPr>
          <p:cNvPr name="TextBox 10" id="10"/>
          <p:cNvSpPr txBox="true"/>
          <p:nvPr/>
        </p:nvSpPr>
        <p:spPr>
          <a:xfrm rot="0">
            <a:off x="1696662" y="1246229"/>
            <a:ext cx="4215019" cy="794425"/>
          </a:xfrm>
          <a:prstGeom prst="rect">
            <a:avLst/>
          </a:prstGeom>
        </p:spPr>
        <p:txBody>
          <a:bodyPr anchor="t" rtlCol="false" tIns="0" lIns="0" bIns="0" rIns="0">
            <a:spAutoFit/>
          </a:bodyPr>
          <a:lstStyle/>
          <a:p>
            <a:pPr algn="l">
              <a:lnSpc>
                <a:spcPts val="3042"/>
              </a:lnSpc>
            </a:pPr>
            <a:r>
              <a:rPr lang="en-US" sz="3271" spc="-268" b="true">
                <a:solidFill>
                  <a:srgbClr val="000000"/>
                </a:solidFill>
                <a:latin typeface="Aileron Bold"/>
                <a:ea typeface="Aileron Bold"/>
                <a:cs typeface="Aileron Bold"/>
                <a:sym typeface="Aileron Bold"/>
              </a:rPr>
              <a:t> CLASS Sensor PH</a:t>
            </a:r>
          </a:p>
          <a:p>
            <a:pPr algn="l">
              <a:lnSpc>
                <a:spcPts val="3042"/>
              </a:lnSpc>
            </a:pPr>
          </a:p>
        </p:txBody>
      </p:sp>
      <p:sp>
        <p:nvSpPr>
          <p:cNvPr name="TextBox 11" id="11"/>
          <p:cNvSpPr txBox="true"/>
          <p:nvPr/>
        </p:nvSpPr>
        <p:spPr>
          <a:xfrm rot="0">
            <a:off x="12319860"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HOME</a:t>
            </a:r>
          </a:p>
        </p:txBody>
      </p:sp>
      <p:sp>
        <p:nvSpPr>
          <p:cNvPr name="Freeform 12" id="12"/>
          <p:cNvSpPr/>
          <p:nvPr/>
        </p:nvSpPr>
        <p:spPr>
          <a:xfrm flipH="false" flipV="false" rot="0">
            <a:off x="12023289" y="1990875"/>
            <a:ext cx="5368526" cy="10604496"/>
          </a:xfrm>
          <a:custGeom>
            <a:avLst/>
            <a:gdLst/>
            <a:ahLst/>
            <a:cxnLst/>
            <a:rect r="r" b="b" t="t" l="l"/>
            <a:pathLst>
              <a:path h="10604496" w="5368526">
                <a:moveTo>
                  <a:pt x="0" y="0"/>
                </a:moveTo>
                <a:lnTo>
                  <a:pt x="5368526" y="0"/>
                </a:lnTo>
                <a:lnTo>
                  <a:pt x="5368526" y="10604496"/>
                </a:lnTo>
                <a:lnTo>
                  <a:pt x="0" y="10604496"/>
                </a:lnTo>
                <a:lnTo>
                  <a:pt x="0" y="0"/>
                </a:lnTo>
                <a:close/>
              </a:path>
            </a:pathLst>
          </a:custGeom>
          <a:blipFill>
            <a:blip r:embed="rId6"/>
            <a:stretch>
              <a:fillRect l="0" t="0" r="0" b="0"/>
            </a:stretch>
          </a:blipFill>
        </p:spPr>
      </p:sp>
      <p:sp>
        <p:nvSpPr>
          <p:cNvPr name="Freeform 13" id="13"/>
          <p:cNvSpPr/>
          <p:nvPr/>
        </p:nvSpPr>
        <p:spPr>
          <a:xfrm flipH="true" flipV="false" rot="0">
            <a:off x="7351594" y="1817228"/>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true" flipV="false" rot="0">
            <a:off x="6568906" y="1509787"/>
            <a:ext cx="2108657" cy="724611"/>
          </a:xfrm>
          <a:custGeom>
            <a:avLst/>
            <a:gdLst/>
            <a:ahLst/>
            <a:cxnLst/>
            <a:rect r="r" b="b" t="t" l="l"/>
            <a:pathLst>
              <a:path h="724611" w="2108657">
                <a:moveTo>
                  <a:pt x="2108657" y="0"/>
                </a:moveTo>
                <a:lnTo>
                  <a:pt x="0" y="0"/>
                </a:lnTo>
                <a:lnTo>
                  <a:pt x="0" y="724612"/>
                </a:lnTo>
                <a:lnTo>
                  <a:pt x="2108657" y="724612"/>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false" rot="0">
            <a:off x="2977693" y="8533689"/>
            <a:ext cx="2108657" cy="724611"/>
          </a:xfrm>
          <a:custGeom>
            <a:avLst/>
            <a:gdLst/>
            <a:ahLst/>
            <a:cxnLst/>
            <a:rect r="r" b="b" t="t" l="l"/>
            <a:pathLst>
              <a:path h="724611" w="2108657">
                <a:moveTo>
                  <a:pt x="2108657" y="0"/>
                </a:moveTo>
                <a:lnTo>
                  <a:pt x="0" y="0"/>
                </a:lnTo>
                <a:lnTo>
                  <a:pt x="0" y="724611"/>
                </a:lnTo>
                <a:lnTo>
                  <a:pt x="2108657" y="724611"/>
                </a:lnTo>
                <a:lnTo>
                  <a:pt x="21086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0288967" y="3133956"/>
            <a:ext cx="1210033" cy="12100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grpSp>
        <p:nvGrpSpPr>
          <p:cNvPr name="Group 19" id="19"/>
          <p:cNvGrpSpPr/>
          <p:nvPr/>
        </p:nvGrpSpPr>
        <p:grpSpPr>
          <a:xfrm rot="0">
            <a:off x="164740" y="9480909"/>
            <a:ext cx="2081364" cy="208136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E898"/>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TextBox 22" id="22"/>
          <p:cNvSpPr txBox="true"/>
          <p:nvPr/>
        </p:nvSpPr>
        <p:spPr>
          <a:xfrm rot="0">
            <a:off x="8085321" y="1249538"/>
            <a:ext cx="4658245" cy="866925"/>
          </a:xfrm>
          <a:prstGeom prst="rect">
            <a:avLst/>
          </a:prstGeom>
        </p:spPr>
        <p:txBody>
          <a:bodyPr anchor="t" rtlCol="false" tIns="0" lIns="0" bIns="0" rIns="0">
            <a:spAutoFit/>
          </a:bodyPr>
          <a:lstStyle/>
          <a:p>
            <a:pPr algn="l">
              <a:lnSpc>
                <a:spcPts val="3362"/>
              </a:lnSpc>
            </a:pPr>
            <a:r>
              <a:rPr lang="en-US" sz="3615" spc="-296" b="true">
                <a:solidFill>
                  <a:srgbClr val="000000"/>
                </a:solidFill>
                <a:latin typeface="Aileron Bold"/>
                <a:ea typeface="Aileron Bold"/>
                <a:cs typeface="Aileron Bold"/>
                <a:sym typeface="Aileron Bold"/>
              </a:rPr>
              <a:t> CLASS Sensor Cahaya</a:t>
            </a:r>
          </a:p>
          <a:p>
            <a:pPr algn="l">
              <a:lnSpc>
                <a:spcPts val="3362"/>
              </a:lnSpc>
            </a:pPr>
          </a:p>
        </p:txBody>
      </p:sp>
      <p:grpSp>
        <p:nvGrpSpPr>
          <p:cNvPr name="Group 23" id="23"/>
          <p:cNvGrpSpPr>
            <a:grpSpLocks noChangeAspect="true"/>
          </p:cNvGrpSpPr>
          <p:nvPr/>
        </p:nvGrpSpPr>
        <p:grpSpPr>
          <a:xfrm rot="5400000">
            <a:off x="1975647" y="1332928"/>
            <a:ext cx="3411438" cy="472733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6" id="26"/>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9"/>
              <a:stretch>
                <a:fillRect l="-6573" t="0" r="-54262" b="0"/>
              </a:stretch>
            </a:blipFill>
          </p:spPr>
        </p:sp>
        <p:sp>
          <p:nvSpPr>
            <p:cNvPr name="Freeform 27" id="27"/>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28" id="28"/>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29" id="29"/>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30" id="30"/>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31" id="31"/>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32" id="32"/>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3" id="33"/>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4" id="34"/>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grpSp>
        <p:nvGrpSpPr>
          <p:cNvPr name="Group 35" id="35"/>
          <p:cNvGrpSpPr>
            <a:grpSpLocks noChangeAspect="true"/>
          </p:cNvGrpSpPr>
          <p:nvPr/>
        </p:nvGrpSpPr>
        <p:grpSpPr>
          <a:xfrm rot="5400000">
            <a:off x="8435694" y="1332928"/>
            <a:ext cx="3411438" cy="4727331"/>
            <a:chOff x="0" y="0"/>
            <a:chExt cx="4734560" cy="6560820"/>
          </a:xfrm>
        </p:grpSpPr>
        <p:sp>
          <p:nvSpPr>
            <p:cNvPr name="Freeform 36" id="3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7" id="3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38" id="38"/>
            <p:cNvSpPr/>
            <p:nvPr/>
          </p:nvSpPr>
          <p:spPr>
            <a:xfrm flipH="false" flipV="false" rot="-5400000">
              <a:off x="-661670" y="1183640"/>
              <a:ext cx="6043930" cy="4207510"/>
            </a:xfrm>
            <a:custGeom>
              <a:avLst/>
              <a:gdLst/>
              <a:ahLst/>
              <a:cxnLst/>
              <a:rect r="r" b="b" t="t" l="l"/>
              <a:pathLst>
                <a:path h="4207510" w="6043930">
                  <a:moveTo>
                    <a:pt x="101600" y="4206240"/>
                  </a:moveTo>
                  <a:cubicBezTo>
                    <a:pt x="45720" y="4206240"/>
                    <a:pt x="0" y="4160520"/>
                    <a:pt x="0" y="4104640"/>
                  </a:cubicBezTo>
                  <a:lnTo>
                    <a:pt x="0" y="101600"/>
                  </a:lnTo>
                  <a:cubicBezTo>
                    <a:pt x="0" y="45720"/>
                    <a:pt x="45720" y="0"/>
                    <a:pt x="101600" y="0"/>
                  </a:cubicBezTo>
                  <a:lnTo>
                    <a:pt x="5942330" y="0"/>
                  </a:lnTo>
                  <a:cubicBezTo>
                    <a:pt x="5998210" y="0"/>
                    <a:pt x="6043930" y="45720"/>
                    <a:pt x="6043930" y="101600"/>
                  </a:cubicBezTo>
                  <a:lnTo>
                    <a:pt x="6043930" y="4105910"/>
                  </a:lnTo>
                  <a:cubicBezTo>
                    <a:pt x="6043930" y="4161790"/>
                    <a:pt x="5998210" y="4207510"/>
                    <a:pt x="5942330" y="4207510"/>
                  </a:cubicBezTo>
                  <a:lnTo>
                    <a:pt x="101600" y="4207510"/>
                  </a:lnTo>
                  <a:close/>
                </a:path>
              </a:pathLst>
            </a:custGeom>
            <a:blipFill>
              <a:blip r:embed="rId10"/>
              <a:stretch>
                <a:fillRect l="0" t="0" r="-50833" b="0"/>
              </a:stretch>
            </a:blipFill>
          </p:spPr>
        </p:sp>
        <p:sp>
          <p:nvSpPr>
            <p:cNvPr name="Freeform 39" id="39"/>
            <p:cNvSpPr/>
            <p:nvPr/>
          </p:nvSpPr>
          <p:spPr>
            <a:xfrm flipH="false" flipV="false" rot="0">
              <a:off x="1953089" y="120650"/>
              <a:ext cx="76541" cy="76201"/>
            </a:xfrm>
            <a:custGeom>
              <a:avLst/>
              <a:gdLst/>
              <a:ahLst/>
              <a:cxnLst/>
              <a:rect r="r" b="b" t="t" l="l"/>
              <a:pathLst>
                <a:path h="76201" w="76541">
                  <a:moveTo>
                    <a:pt x="38271" y="0"/>
                  </a:moveTo>
                  <a:cubicBezTo>
                    <a:pt x="24619" y="-61"/>
                    <a:pt x="11977" y="7187"/>
                    <a:pt x="5133" y="19001"/>
                  </a:cubicBezTo>
                  <a:cubicBezTo>
                    <a:pt x="-1711" y="30814"/>
                    <a:pt x="-1711" y="45386"/>
                    <a:pt x="5133" y="57199"/>
                  </a:cubicBezTo>
                  <a:cubicBezTo>
                    <a:pt x="11977" y="69013"/>
                    <a:pt x="24619" y="76261"/>
                    <a:pt x="38271" y="76200"/>
                  </a:cubicBezTo>
                  <a:cubicBezTo>
                    <a:pt x="51923" y="76261"/>
                    <a:pt x="64565" y="69013"/>
                    <a:pt x="71409" y="57199"/>
                  </a:cubicBezTo>
                  <a:cubicBezTo>
                    <a:pt x="78253" y="45386"/>
                    <a:pt x="78253" y="30814"/>
                    <a:pt x="71409" y="19001"/>
                  </a:cubicBezTo>
                  <a:cubicBezTo>
                    <a:pt x="64565" y="7187"/>
                    <a:pt x="51923" y="-61"/>
                    <a:pt x="38271" y="0"/>
                  </a:cubicBezTo>
                  <a:close/>
                </a:path>
              </a:pathLst>
            </a:custGeom>
            <a:solidFill>
              <a:srgbClr val="333333"/>
            </a:solidFill>
          </p:spPr>
        </p:sp>
        <p:sp>
          <p:nvSpPr>
            <p:cNvPr name="Freeform 40" id="40"/>
            <p:cNvSpPr/>
            <p:nvPr/>
          </p:nvSpPr>
          <p:spPr>
            <a:xfrm flipH="false" flipV="false" rot="0">
              <a:off x="2121925" y="104139"/>
              <a:ext cx="109709" cy="109221"/>
            </a:xfrm>
            <a:custGeom>
              <a:avLst/>
              <a:gdLst/>
              <a:ahLst/>
              <a:cxnLst/>
              <a:rect r="r" b="b" t="t" l="l"/>
              <a:pathLst>
                <a:path h="109221" w="109709">
                  <a:moveTo>
                    <a:pt x="54855" y="1"/>
                  </a:moveTo>
                  <a:cubicBezTo>
                    <a:pt x="35287" y="-87"/>
                    <a:pt x="17167" y="10303"/>
                    <a:pt x="7357" y="27235"/>
                  </a:cubicBezTo>
                  <a:cubicBezTo>
                    <a:pt x="-2452" y="44168"/>
                    <a:pt x="-2452" y="65054"/>
                    <a:pt x="7357" y="81987"/>
                  </a:cubicBezTo>
                  <a:cubicBezTo>
                    <a:pt x="17167" y="98919"/>
                    <a:pt x="35287" y="109309"/>
                    <a:pt x="54855" y="109221"/>
                  </a:cubicBezTo>
                  <a:cubicBezTo>
                    <a:pt x="74423" y="109309"/>
                    <a:pt x="92543" y="98919"/>
                    <a:pt x="102352" y="81987"/>
                  </a:cubicBezTo>
                  <a:cubicBezTo>
                    <a:pt x="112162" y="65054"/>
                    <a:pt x="112162" y="44168"/>
                    <a:pt x="102352" y="27235"/>
                  </a:cubicBezTo>
                  <a:cubicBezTo>
                    <a:pt x="92543" y="10303"/>
                    <a:pt x="74423" y="-87"/>
                    <a:pt x="54855" y="1"/>
                  </a:cubicBezTo>
                  <a:close/>
                </a:path>
              </a:pathLst>
            </a:custGeom>
            <a:solidFill>
              <a:srgbClr val="333333"/>
            </a:solidFill>
          </p:spPr>
        </p:sp>
        <p:sp>
          <p:nvSpPr>
            <p:cNvPr name="Freeform 41" id="41"/>
            <p:cNvSpPr/>
            <p:nvPr/>
          </p:nvSpPr>
          <p:spPr>
            <a:xfrm flipH="false" flipV="false" rot="0">
              <a:off x="2330313" y="128270"/>
              <a:ext cx="61233" cy="60961"/>
            </a:xfrm>
            <a:custGeom>
              <a:avLst/>
              <a:gdLst/>
              <a:ahLst/>
              <a:cxnLst/>
              <a:rect r="r" b="b" t="t" l="l"/>
              <a:pathLst>
                <a:path h="60961" w="61233">
                  <a:moveTo>
                    <a:pt x="30617" y="0"/>
                  </a:moveTo>
                  <a:cubicBezTo>
                    <a:pt x="19695" y="-49"/>
                    <a:pt x="9582" y="5750"/>
                    <a:pt x="4107" y="15201"/>
                  </a:cubicBezTo>
                  <a:cubicBezTo>
                    <a:pt x="-1369" y="24651"/>
                    <a:pt x="-1369" y="36309"/>
                    <a:pt x="4107" y="45759"/>
                  </a:cubicBezTo>
                  <a:cubicBezTo>
                    <a:pt x="9582" y="55210"/>
                    <a:pt x="19695" y="61009"/>
                    <a:pt x="30617" y="60960"/>
                  </a:cubicBezTo>
                  <a:cubicBezTo>
                    <a:pt x="41539" y="61009"/>
                    <a:pt x="51652" y="55210"/>
                    <a:pt x="57127" y="45759"/>
                  </a:cubicBezTo>
                  <a:cubicBezTo>
                    <a:pt x="62602" y="36309"/>
                    <a:pt x="62602" y="24651"/>
                    <a:pt x="57127" y="15201"/>
                  </a:cubicBezTo>
                  <a:cubicBezTo>
                    <a:pt x="51652" y="5750"/>
                    <a:pt x="41539" y="-49"/>
                    <a:pt x="30617" y="0"/>
                  </a:cubicBezTo>
                  <a:close/>
                </a:path>
              </a:pathLst>
            </a:custGeom>
            <a:solidFill>
              <a:srgbClr val="333333"/>
            </a:solidFill>
          </p:spPr>
        </p:sp>
        <p:sp>
          <p:nvSpPr>
            <p:cNvPr name="Freeform 42" id="42"/>
            <p:cNvSpPr/>
            <p:nvPr/>
          </p:nvSpPr>
          <p:spPr>
            <a:xfrm flipH="false" flipV="false" rot="0">
              <a:off x="2346897" y="144780"/>
              <a:ext cx="28065" cy="27940"/>
            </a:xfrm>
            <a:custGeom>
              <a:avLst/>
              <a:gdLst/>
              <a:ahLst/>
              <a:cxnLst/>
              <a:rect r="r" b="b" t="t" l="l"/>
              <a:pathLst>
                <a:path h="27940" w="28065">
                  <a:moveTo>
                    <a:pt x="14033" y="0"/>
                  </a:moveTo>
                  <a:cubicBezTo>
                    <a:pt x="9027" y="-22"/>
                    <a:pt x="4392" y="2635"/>
                    <a:pt x="1882" y="6967"/>
                  </a:cubicBezTo>
                  <a:cubicBezTo>
                    <a:pt x="-627" y="11298"/>
                    <a:pt x="-627" y="16642"/>
                    <a:pt x="1882" y="20973"/>
                  </a:cubicBezTo>
                  <a:cubicBezTo>
                    <a:pt x="4392" y="25305"/>
                    <a:pt x="9027" y="27962"/>
                    <a:pt x="14033" y="27940"/>
                  </a:cubicBezTo>
                  <a:cubicBezTo>
                    <a:pt x="19039" y="27962"/>
                    <a:pt x="23674" y="25305"/>
                    <a:pt x="26184" y="20973"/>
                  </a:cubicBezTo>
                  <a:cubicBezTo>
                    <a:pt x="28693" y="16642"/>
                    <a:pt x="28693" y="11298"/>
                    <a:pt x="26184" y="6967"/>
                  </a:cubicBezTo>
                  <a:cubicBezTo>
                    <a:pt x="23674" y="2635"/>
                    <a:pt x="19039" y="-22"/>
                    <a:pt x="14033" y="0"/>
                  </a:cubicBezTo>
                  <a:close/>
                </a:path>
              </a:pathLst>
            </a:custGeom>
            <a:solidFill>
              <a:srgbClr val="E9E8E9"/>
            </a:solidFill>
          </p:spPr>
        </p:sp>
        <p:sp>
          <p:nvSpPr>
            <p:cNvPr name="Freeform 43" id="43"/>
            <p:cNvSpPr/>
            <p:nvPr/>
          </p:nvSpPr>
          <p:spPr>
            <a:xfrm flipH="false" flipV="false" rot="0">
              <a:off x="2344386" y="144780"/>
              <a:ext cx="15308" cy="15240"/>
            </a:xfrm>
            <a:custGeom>
              <a:avLst/>
              <a:gdLst/>
              <a:ahLst/>
              <a:cxnLst/>
              <a:rect r="r" b="b" t="t" l="l"/>
              <a:pathLst>
                <a:path h="15240" w="15308">
                  <a:moveTo>
                    <a:pt x="7654" y="0"/>
                  </a:moveTo>
                  <a:cubicBezTo>
                    <a:pt x="4924" y="-12"/>
                    <a:pt x="2395" y="1437"/>
                    <a:pt x="1026" y="3800"/>
                  </a:cubicBezTo>
                  <a:cubicBezTo>
                    <a:pt x="-342" y="6163"/>
                    <a:pt x="-342" y="9077"/>
                    <a:pt x="1026" y="11440"/>
                  </a:cubicBezTo>
                  <a:cubicBezTo>
                    <a:pt x="2395" y="13803"/>
                    <a:pt x="4924" y="15252"/>
                    <a:pt x="7654" y="15240"/>
                  </a:cubicBezTo>
                  <a:cubicBezTo>
                    <a:pt x="10384" y="15252"/>
                    <a:pt x="12913" y="13803"/>
                    <a:pt x="14281" y="11440"/>
                  </a:cubicBezTo>
                  <a:cubicBezTo>
                    <a:pt x="15650" y="9077"/>
                    <a:pt x="15650" y="6163"/>
                    <a:pt x="14281" y="3800"/>
                  </a:cubicBezTo>
                  <a:cubicBezTo>
                    <a:pt x="12913" y="1437"/>
                    <a:pt x="10384" y="-12"/>
                    <a:pt x="7654" y="0"/>
                  </a:cubicBezTo>
                  <a:close/>
                </a:path>
              </a:pathLst>
            </a:custGeom>
            <a:solidFill>
              <a:srgbClr val="010101"/>
            </a:solidFill>
          </p:spPr>
        </p:sp>
        <p:sp>
          <p:nvSpPr>
            <p:cNvPr name="Freeform 44" id="44"/>
            <p:cNvSpPr/>
            <p:nvPr/>
          </p:nvSpPr>
          <p:spPr>
            <a:xfrm flipH="false" flipV="false" rot="0">
              <a:off x="4716780" y="53467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5" id="45"/>
            <p:cNvSpPr/>
            <p:nvPr/>
          </p:nvSpPr>
          <p:spPr>
            <a:xfrm flipH="false" flipV="false" rot="0">
              <a:off x="4716780" y="861060"/>
              <a:ext cx="16622" cy="278130"/>
            </a:xfrm>
            <a:custGeom>
              <a:avLst/>
              <a:gdLst/>
              <a:ahLst/>
              <a:cxnLst/>
              <a:rect r="r" b="b" t="t" l="l"/>
              <a:pathLst>
                <a:path h="278130" w="16622">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46" id="46"/>
            <p:cNvSpPr/>
            <p:nvPr/>
          </p:nvSpPr>
          <p:spPr>
            <a:xfrm flipH="false" flipV="false" rot="0">
              <a:off x="4064000" y="-113"/>
              <a:ext cx="320040" cy="16623"/>
            </a:xfrm>
            <a:custGeom>
              <a:avLst/>
              <a:gdLst/>
              <a:ahLst/>
              <a:cxnLst/>
              <a:rect r="r" b="b" t="t" l="l"/>
              <a:pathLst>
                <a:path h="16623" w="320040">
                  <a:moveTo>
                    <a:pt x="0" y="16623"/>
                  </a:moveTo>
                  <a:lnTo>
                    <a:pt x="320040" y="16623"/>
                  </a:lnTo>
                  <a:cubicBezTo>
                    <a:pt x="320040" y="-2427"/>
                    <a:pt x="304800" y="113"/>
                    <a:pt x="285750" y="113"/>
                  </a:cubicBezTo>
                  <a:lnTo>
                    <a:pt x="34290" y="113"/>
                  </a:lnTo>
                  <a:cubicBezTo>
                    <a:pt x="15240" y="113"/>
                    <a:pt x="0" y="-2427"/>
                    <a:pt x="0" y="16623"/>
                  </a:cubicBezTo>
                  <a:close/>
                </a:path>
              </a:pathLst>
            </a:custGeom>
            <a:solidFill>
              <a:srgbClr val="424242"/>
            </a:solidFill>
          </p:spPr>
        </p:sp>
      </p:grpSp>
      <p:sp>
        <p:nvSpPr>
          <p:cNvPr name="TextBox 47" id="47"/>
          <p:cNvSpPr txBox="true"/>
          <p:nvPr/>
        </p:nvSpPr>
        <p:spPr>
          <a:xfrm rot="0">
            <a:off x="402599" y="5813907"/>
            <a:ext cx="6166307" cy="2141785"/>
          </a:xfrm>
          <a:prstGeom prst="rect">
            <a:avLst/>
          </a:prstGeom>
        </p:spPr>
        <p:txBody>
          <a:bodyPr anchor="t" rtlCol="false" tIns="0" lIns="0" bIns="0" rIns="0">
            <a:spAutoFit/>
          </a:bodyPr>
          <a:lstStyle/>
          <a:p>
            <a:pPr algn="just">
              <a:lnSpc>
                <a:spcPts val="2127"/>
              </a:lnSpc>
            </a:pPr>
            <a:r>
              <a:rPr lang="en-US" sz="1519">
                <a:solidFill>
                  <a:srgbClr val="000000"/>
                </a:solidFill>
                <a:latin typeface="Aileron"/>
                <a:ea typeface="Aileron"/>
                <a:cs typeface="Aileron"/>
                <a:sym typeface="Aileron"/>
              </a:rPr>
              <a:t> Class sensorPH berfungsi untuk membaca tingkat keasaman tanah. Nilai pH tanah ditampilkan pada dashboard monitoring tanaman.</a:t>
            </a:r>
          </a:p>
          <a:p>
            <a:pPr algn="just">
              <a:lnSpc>
                <a:spcPts val="2127"/>
              </a:lnSpc>
            </a:pPr>
          </a:p>
          <a:p>
            <a:pPr algn="just">
              <a:lnSpc>
                <a:spcPts val="2127"/>
              </a:lnSpc>
            </a:pPr>
            <a:r>
              <a:rPr lang="en-US" sz="1519">
                <a:solidFill>
                  <a:srgbClr val="000000"/>
                </a:solidFill>
                <a:latin typeface="Aileron"/>
                <a:ea typeface="Aileron"/>
                <a:cs typeface="Aileron"/>
                <a:sym typeface="Aileron"/>
              </a:rPr>
              <a:t>Fungsi class ini adalah memantau kondisi pH tanah agar tanaman tetap berada dalam kondisi optimal. Konsep polimorfisme diterapkan karena method baca() memiliki implementasi yang berbeda dibandingkan sensor lain, meskipun dipanggil dengan cara yang sama</a:t>
            </a:r>
          </a:p>
          <a:p>
            <a:pPr algn="just">
              <a:lnSpc>
                <a:spcPts val="2127"/>
              </a:lnSpc>
            </a:pPr>
          </a:p>
        </p:txBody>
      </p:sp>
      <p:sp>
        <p:nvSpPr>
          <p:cNvPr name="TextBox 48" id="48"/>
          <p:cNvSpPr txBox="true"/>
          <p:nvPr/>
        </p:nvSpPr>
        <p:spPr>
          <a:xfrm rot="0">
            <a:off x="13424041" y="103876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SERVICE</a:t>
            </a:r>
          </a:p>
        </p:txBody>
      </p:sp>
      <p:sp>
        <p:nvSpPr>
          <p:cNvPr name="TextBox 49" id="49"/>
          <p:cNvSpPr txBox="true"/>
          <p:nvPr/>
        </p:nvSpPr>
        <p:spPr>
          <a:xfrm rot="0">
            <a:off x="14528628" y="103876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ABOUT US</a:t>
            </a:r>
          </a:p>
        </p:txBody>
      </p:sp>
      <p:sp>
        <p:nvSpPr>
          <p:cNvPr name="TextBox 50" id="50"/>
          <p:cNvSpPr txBox="true"/>
          <p:nvPr/>
        </p:nvSpPr>
        <p:spPr>
          <a:xfrm rot="0">
            <a:off x="15923945" y="103876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000000"/>
                </a:solidFill>
                <a:latin typeface="Aileron"/>
                <a:ea typeface="Aileron"/>
                <a:cs typeface="Aileron"/>
                <a:sym typeface="Aileron"/>
              </a:rPr>
              <a:t>CONTACT US</a:t>
            </a:r>
          </a:p>
        </p:txBody>
      </p:sp>
      <p:sp>
        <p:nvSpPr>
          <p:cNvPr name="TextBox 51" id="51"/>
          <p:cNvSpPr txBox="true"/>
          <p:nvPr/>
        </p:nvSpPr>
        <p:spPr>
          <a:xfrm rot="0">
            <a:off x="7351594" y="5907138"/>
            <a:ext cx="7531727" cy="2038977"/>
          </a:xfrm>
          <a:prstGeom prst="rect">
            <a:avLst/>
          </a:prstGeom>
        </p:spPr>
        <p:txBody>
          <a:bodyPr anchor="t" rtlCol="false" tIns="0" lIns="0" bIns="0" rIns="0">
            <a:spAutoFit/>
          </a:bodyPr>
          <a:lstStyle/>
          <a:p>
            <a:pPr algn="just">
              <a:lnSpc>
                <a:spcPts val="2307"/>
              </a:lnSpc>
            </a:pPr>
            <a:r>
              <a:rPr lang="en-US" sz="1648">
                <a:solidFill>
                  <a:srgbClr val="000000"/>
                </a:solidFill>
                <a:latin typeface="Aileron"/>
                <a:ea typeface="Aileron"/>
                <a:cs typeface="Aileron"/>
                <a:sym typeface="Aileron"/>
              </a:rPr>
              <a:t> Class sensorCahaya digunakan untuk membaca intensitas cahaya yang diterima tanaman. Data cahaya ditampilkan pada GUI dashboard tanaman.</a:t>
            </a:r>
          </a:p>
          <a:p>
            <a:pPr algn="just">
              <a:lnSpc>
                <a:spcPts val="2307"/>
              </a:lnSpc>
            </a:pPr>
          </a:p>
          <a:p>
            <a:pPr algn="just">
              <a:lnSpc>
                <a:spcPts val="2307"/>
              </a:lnSpc>
            </a:pPr>
            <a:r>
              <a:rPr lang="en-US" sz="1648">
                <a:solidFill>
                  <a:srgbClr val="000000"/>
                </a:solidFill>
                <a:latin typeface="Aileron"/>
                <a:ea typeface="Aileron"/>
                <a:cs typeface="Aileron"/>
                <a:sym typeface="Aileron"/>
              </a:rPr>
              <a:t>Fungsi class ini adalah memantau kondisi cahaya lingkungan tanaman. Konsep pewarisan dan polimorfisme diterapkan karena class ini mewarisi Sensor dan mengimplementasikan method baca() sesuai dengan fungsi sensor cahaya.</a:t>
            </a:r>
          </a:p>
          <a:p>
            <a:pPr algn="just">
              <a:lnSpc>
                <a:spcPts val="230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DAG-ZvJ1XeY</dc:identifier>
  <dcterms:modified xsi:type="dcterms:W3CDTF">2011-08-01T06:04:30Z</dcterms:modified>
  <cp:revision>1</cp:revision>
  <dc:title>  PBO2025-Sistem Smart Farming -2400018106-ELYZA </dc:title>
</cp:coreProperties>
</file>